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handoutMasterIdLst>
    <p:handoutMasterId r:id="rId27"/>
  </p:handoutMasterIdLst>
  <p:sldIdLst>
    <p:sldId id="2046" r:id="rId2"/>
    <p:sldId id="2017" r:id="rId3"/>
    <p:sldId id="2093" r:id="rId4"/>
    <p:sldId id="2074" r:id="rId5"/>
    <p:sldId id="2075" r:id="rId6"/>
    <p:sldId id="2076" r:id="rId7"/>
    <p:sldId id="2077" r:id="rId8"/>
    <p:sldId id="2072" r:id="rId9"/>
    <p:sldId id="2073" r:id="rId10"/>
    <p:sldId id="2078" r:id="rId11"/>
    <p:sldId id="2079" r:id="rId12"/>
    <p:sldId id="2080" r:id="rId13"/>
    <p:sldId id="2081" r:id="rId14"/>
    <p:sldId id="2082" r:id="rId15"/>
    <p:sldId id="2083" r:id="rId16"/>
    <p:sldId id="2084" r:id="rId17"/>
    <p:sldId id="2085" r:id="rId18"/>
    <p:sldId id="2086" r:id="rId19"/>
    <p:sldId id="2087" r:id="rId20"/>
    <p:sldId id="2088" r:id="rId21"/>
    <p:sldId id="2089" r:id="rId22"/>
    <p:sldId id="2090" r:id="rId23"/>
    <p:sldId id="2091" r:id="rId24"/>
    <p:sldId id="2069"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724" y="36"/>
      </p:cViewPr>
      <p:guideLst/>
    </p:cSldViewPr>
  </p:slideViewPr>
  <p:notesTextViewPr>
    <p:cViewPr>
      <p:scale>
        <a:sx n="1" d="1"/>
        <a:sy n="1" d="1"/>
      </p:scale>
      <p:origin x="0" y="0"/>
    </p:cViewPr>
  </p:notesTextViewPr>
  <p:notesViewPr>
    <p:cSldViewPr snapToGrid="0">
      <p:cViewPr varScale="1">
        <p:scale>
          <a:sx n="51" d="100"/>
          <a:sy n="51" d="100"/>
        </p:scale>
        <p:origin x="2692"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94B20B45-A83B-4EB0-B05D-7A18724F1D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BFAA0B30-6AF1-4AE1-A3FC-39BDF53B3AD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B43AEB-3963-4AD4-B725-95B7151D41E2}" type="datetimeFigureOut">
              <a:rPr lang="zh-CN" altLang="en-US" smtClean="0"/>
              <a:t>2024/1/21</a:t>
            </a:fld>
            <a:endParaRPr lang="zh-CN" altLang="en-US"/>
          </a:p>
        </p:txBody>
      </p:sp>
      <p:sp>
        <p:nvSpPr>
          <p:cNvPr id="4" name="页脚占位符 3">
            <a:extLst>
              <a:ext uri="{FF2B5EF4-FFF2-40B4-BE49-F238E27FC236}">
                <a16:creationId xmlns:a16="http://schemas.microsoft.com/office/drawing/2014/main" id="{FA820EE1-25E1-43EA-80CF-51351AB71F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AEC0FC21-4421-4C98-817C-308E892BE65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93BA04-5650-4B42-ADA7-14CDD597984B}" type="slidenum">
              <a:rPr lang="zh-CN" altLang="en-US" smtClean="0"/>
              <a:t>‹#›</a:t>
            </a:fld>
            <a:endParaRPr lang="zh-CN" altLang="en-US"/>
          </a:p>
        </p:txBody>
      </p:sp>
    </p:spTree>
    <p:extLst>
      <p:ext uri="{BB962C8B-B14F-4D97-AF65-F5344CB8AC3E}">
        <p14:creationId xmlns:p14="http://schemas.microsoft.com/office/powerpoint/2010/main" val="2064430753"/>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jpeg>
</file>

<file path=ppt/media/image12.jpeg>
</file>

<file path=ppt/media/image13.png>
</file>

<file path=ppt/media/image14.png>
</file>

<file path=ppt/media/image15.png>
</file>

<file path=ppt/media/image170.png>
</file>

<file path=ppt/media/image18.png>
</file>

<file path=ppt/media/image2.png>
</file>

<file path=ppt/media/image3.jpg>
</file>

<file path=ppt/media/image4.jpeg>
</file>

<file path=ppt/media/image5.jpe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1F950E-5298-4E82-9EEB-4790207C06F6}" type="datetimeFigureOut">
              <a:rPr lang="zh-CN" altLang="en-US" smtClean="0"/>
              <a:t>2024/1/21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7406DF-C34A-4161-8694-240A014C5D64}" type="slidenum">
              <a:rPr lang="zh-CN" altLang="en-US" smtClean="0"/>
              <a:t>‹#›</a:t>
            </a:fld>
            <a:endParaRPr lang="zh-CN" altLang="en-US"/>
          </a:p>
        </p:txBody>
      </p:sp>
    </p:spTree>
    <p:extLst>
      <p:ext uri="{BB962C8B-B14F-4D97-AF65-F5344CB8AC3E}">
        <p14:creationId xmlns:p14="http://schemas.microsoft.com/office/powerpoint/2010/main" val="3377163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97406DF-C34A-4161-8694-240A014C5D64}" type="slidenum">
              <a:rPr lang="zh-CN" altLang="en-US" smtClean="0"/>
              <a:t>3</a:t>
            </a:fld>
            <a:endParaRPr lang="zh-CN" altLang="en-US"/>
          </a:p>
        </p:txBody>
      </p:sp>
    </p:spTree>
    <p:extLst>
      <p:ext uri="{BB962C8B-B14F-4D97-AF65-F5344CB8AC3E}">
        <p14:creationId xmlns:p14="http://schemas.microsoft.com/office/powerpoint/2010/main" val="3967575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1C0AAA-408F-4731-AF91-26ADE1207CD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2F49050-EC27-4CEA-B4D3-EA750C40CC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B9182DEC-8E1F-417C-A005-885901E5DC98}"/>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5" name="页脚占位符 4">
            <a:extLst>
              <a:ext uri="{FF2B5EF4-FFF2-40B4-BE49-F238E27FC236}">
                <a16:creationId xmlns:a16="http://schemas.microsoft.com/office/drawing/2014/main" id="{FA49F1F1-37DF-42C1-89B8-8163B21BBB2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33EAE1E-0671-4D7A-84F4-7B68A5898C18}"/>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2388084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F1EEDB-8D70-4F44-850E-DEC247DFCFC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997562C-1B71-4D2D-82FE-502CFB4E85CE}"/>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36B58366-04B1-4A61-A9B7-11B11042B2A6}"/>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5" name="页脚占位符 4">
            <a:extLst>
              <a:ext uri="{FF2B5EF4-FFF2-40B4-BE49-F238E27FC236}">
                <a16:creationId xmlns:a16="http://schemas.microsoft.com/office/drawing/2014/main" id="{136E3217-0CAD-4744-89EC-4330493B7FA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CB38AF9-74AF-40DF-8296-1AB2FAF183DD}"/>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2195021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065902A-F7D6-4385-B123-0750EB12EFE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0170A9C-F270-4502-83CF-3E949997928B}"/>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CA6203-1665-4F2E-8442-26B803B305CB}"/>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5" name="页脚占位符 4">
            <a:extLst>
              <a:ext uri="{FF2B5EF4-FFF2-40B4-BE49-F238E27FC236}">
                <a16:creationId xmlns:a16="http://schemas.microsoft.com/office/drawing/2014/main" id="{E026F558-64C3-4312-B1FF-B1C4A0D8201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B03D495-56BE-4B92-94E7-30705A7CAA5F}"/>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34286849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154A0C-7651-4F89-A9E4-F337941E09AD}"/>
              </a:ext>
            </a:extLst>
          </p:cNvPr>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1606901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7DB3165-087A-4D28-81B3-7D1819699FF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F736FF7-E0E0-48BE-A76B-F12CFBFC34D8}"/>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33771A70-3C5A-4BFA-9380-A99A38E613E2}"/>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5" name="页脚占位符 4">
            <a:extLst>
              <a:ext uri="{FF2B5EF4-FFF2-40B4-BE49-F238E27FC236}">
                <a16:creationId xmlns:a16="http://schemas.microsoft.com/office/drawing/2014/main" id="{01BB1350-E7EE-4A39-BCD2-3555A3B6ED3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736F3B-4845-46F3-BF42-E2308752B1E5}"/>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181495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8D8C0B-9C5D-43FF-A8D2-A0265A2A59D2}"/>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124AE91-9145-4C3A-890E-7E5A1B8E93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1CC6F961-A149-43AA-A22C-8C78B86B0963}"/>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5" name="页脚占位符 4">
            <a:extLst>
              <a:ext uri="{FF2B5EF4-FFF2-40B4-BE49-F238E27FC236}">
                <a16:creationId xmlns:a16="http://schemas.microsoft.com/office/drawing/2014/main" id="{29C4780F-1928-43CB-BB6B-FB43085AFFB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7E8E6DA-A94F-4241-8161-F1D244E170EB}"/>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9055125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87E767-D895-43D5-8674-3271B8F896F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0C7C835-AA2A-422D-A700-2B8D3341A4F5}"/>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2800572F-6652-4485-832B-F288069EF4FC}"/>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7B5712EE-12EE-4422-ACDE-B770578B079D}"/>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6" name="页脚占位符 5">
            <a:extLst>
              <a:ext uri="{FF2B5EF4-FFF2-40B4-BE49-F238E27FC236}">
                <a16:creationId xmlns:a16="http://schemas.microsoft.com/office/drawing/2014/main" id="{AF56DB55-00EF-4F9C-AEAD-5F822B09864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865B4BE-3E66-4A44-948D-66E1CD3CE346}"/>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2575804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FE5B22-7A71-48B0-9541-5D8B65F31A4F}"/>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A5C3AE9-10AA-49B0-8146-0D27CDA94D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EE7C4074-FD59-446C-B55F-FDE9619E9C6E}"/>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60C1B29B-FA99-4939-AE28-697F9C4BE2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70DC1643-0F76-4BF1-9C5E-DFA7D8142D7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103E2647-A446-442C-B250-48DBC571A1C0}"/>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8" name="页脚占位符 7">
            <a:extLst>
              <a:ext uri="{FF2B5EF4-FFF2-40B4-BE49-F238E27FC236}">
                <a16:creationId xmlns:a16="http://schemas.microsoft.com/office/drawing/2014/main" id="{7F1E704E-C5F3-402F-863D-48E3C030CDA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399BC29-ADF8-4A78-A8DA-22BFED666B29}"/>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1059560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FBF318-EAD6-4D1C-B047-A624611024C3}"/>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F943337E-6BD6-43DF-833C-D611D9E0E316}"/>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4" name="页脚占位符 3">
            <a:extLst>
              <a:ext uri="{FF2B5EF4-FFF2-40B4-BE49-F238E27FC236}">
                <a16:creationId xmlns:a16="http://schemas.microsoft.com/office/drawing/2014/main" id="{2F85097B-DFEC-4DD2-99D4-C74A60BC569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F4EC43C8-A363-4335-9ADD-70C6AA45431F}"/>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3019530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A1446B7-74B9-4FD5-8B12-1DCEDF601B58}"/>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3" name="页脚占位符 2">
            <a:extLst>
              <a:ext uri="{FF2B5EF4-FFF2-40B4-BE49-F238E27FC236}">
                <a16:creationId xmlns:a16="http://schemas.microsoft.com/office/drawing/2014/main" id="{7ABD2470-2029-437A-95DF-18548E17D78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4B1292B-086F-478B-A971-7CFFD238933B}"/>
              </a:ext>
            </a:extLst>
          </p:cNvPr>
          <p:cNvSpPr>
            <a:spLocks noGrp="1"/>
          </p:cNvSpPr>
          <p:nvPr>
            <p:ph type="sldNum" sz="quarter" idx="12"/>
          </p:nvPr>
        </p:nvSpPr>
        <p:spPr/>
        <p:txBody>
          <a:bodyPr/>
          <a:lstStyle/>
          <a:p>
            <a:fld id="{2BE8E316-2E06-4DEF-8A1F-83923A5B69F4}" type="slidenum">
              <a:rPr lang="zh-CN" altLang="en-US" smtClean="0"/>
              <a:t>‹#›</a:t>
            </a:fld>
            <a:endParaRPr lang="zh-CN" altLang="en-US" dirty="0"/>
          </a:p>
        </p:txBody>
      </p:sp>
    </p:spTree>
    <p:extLst>
      <p:ext uri="{BB962C8B-B14F-4D97-AF65-F5344CB8AC3E}">
        <p14:creationId xmlns:p14="http://schemas.microsoft.com/office/powerpoint/2010/main" val="1132730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2DC347-0094-45A8-BB2E-0FDEEBE45E1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15DCA63-9A41-499A-BA30-F87E45A26B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29B47E52-217C-43DD-8C87-1CE859FCC6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043E029-C68C-444F-8DF3-6E67F570415D}"/>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6" name="页脚占位符 5">
            <a:extLst>
              <a:ext uri="{FF2B5EF4-FFF2-40B4-BE49-F238E27FC236}">
                <a16:creationId xmlns:a16="http://schemas.microsoft.com/office/drawing/2014/main" id="{076D9B83-F8C3-4AF0-8C6A-F7A56AA081F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F6FA734-3DDE-4312-8621-149295DF6DED}"/>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31029650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1519EA-1480-42B2-AC00-3F7F7562B74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6C562CD-AAC4-4304-898A-40D67FBBB5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D6201D5-EE86-42B1-9485-22C48FF3CE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4AF9225-39F9-48C2-8AA1-80C6B9B975FC}"/>
              </a:ext>
            </a:extLst>
          </p:cNvPr>
          <p:cNvSpPr>
            <a:spLocks noGrp="1"/>
          </p:cNvSpPr>
          <p:nvPr>
            <p:ph type="dt" sz="half" idx="10"/>
          </p:nvPr>
        </p:nvSpPr>
        <p:spPr/>
        <p:txBody>
          <a:bodyPr/>
          <a:lstStyle/>
          <a:p>
            <a:fld id="{4BFDE2CB-DD0F-48E4-80E0-336F80197F1B}" type="datetimeFigureOut">
              <a:rPr lang="zh-CN" altLang="en-US" smtClean="0"/>
              <a:t>2024/1/21</a:t>
            </a:fld>
            <a:endParaRPr lang="zh-CN" altLang="en-US"/>
          </a:p>
        </p:txBody>
      </p:sp>
      <p:sp>
        <p:nvSpPr>
          <p:cNvPr id="6" name="页脚占位符 5">
            <a:extLst>
              <a:ext uri="{FF2B5EF4-FFF2-40B4-BE49-F238E27FC236}">
                <a16:creationId xmlns:a16="http://schemas.microsoft.com/office/drawing/2014/main" id="{A75C95C1-046A-4916-A44C-A87AD30E609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8FE690D-2D46-4F85-BF43-9C0A8FBA82C2}"/>
              </a:ext>
            </a:extLst>
          </p:cNvPr>
          <p:cNvSpPr>
            <a:spLocks noGrp="1"/>
          </p:cNvSpPr>
          <p:nvPr>
            <p:ph type="sldNum" sz="quarter" idx="12"/>
          </p:nvPr>
        </p:nvSpPr>
        <p:spPr/>
        <p:txBody>
          <a:body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2747463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76D6B09-3A3A-4F66-96B5-D86A3B5D91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A2A555C9-C256-4777-B440-B1F1D0DB5B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6512D2F-CD6A-4FA3-BA2E-8977A1EA1F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FDE2CB-DD0F-48E4-80E0-336F80197F1B}" type="datetimeFigureOut">
              <a:rPr lang="zh-CN" altLang="en-US" smtClean="0"/>
              <a:t>2024/1/21</a:t>
            </a:fld>
            <a:endParaRPr lang="zh-CN" altLang="en-US"/>
          </a:p>
        </p:txBody>
      </p:sp>
      <p:sp>
        <p:nvSpPr>
          <p:cNvPr id="5" name="页脚占位符 4">
            <a:extLst>
              <a:ext uri="{FF2B5EF4-FFF2-40B4-BE49-F238E27FC236}">
                <a16:creationId xmlns:a16="http://schemas.microsoft.com/office/drawing/2014/main" id="{E4EAE5CD-711F-4E28-95A1-A7692F4568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A9493E9-4C82-45EE-8753-7E1B820449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E8E316-2E06-4DEF-8A1F-83923A5B69F4}" type="slidenum">
              <a:rPr lang="zh-CN" altLang="en-US" smtClean="0"/>
              <a:t>‹#›</a:t>
            </a:fld>
            <a:endParaRPr lang="zh-CN" altLang="en-US"/>
          </a:p>
        </p:txBody>
      </p:sp>
    </p:spTree>
    <p:extLst>
      <p:ext uri="{BB962C8B-B14F-4D97-AF65-F5344CB8AC3E}">
        <p14:creationId xmlns:p14="http://schemas.microsoft.com/office/powerpoint/2010/main" val="42805082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12.xml"/><Relationship Id="rId4" Type="http://schemas.openxmlformats.org/officeDocument/2006/relationships/image" Target="../media/image12.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0.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2.xml"/><Relationship Id="rId5" Type="http://schemas.openxmlformats.org/officeDocument/2006/relationships/image" Target="../media/image8.jpe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12.xml"/><Relationship Id="rId1" Type="http://schemas.openxmlformats.org/officeDocument/2006/relationships/tags" Target="../tags/tag1.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43D7AD91-504D-4577-AADC-1D5B69F9993C}"/>
              </a:ext>
            </a:extLst>
          </p:cNvPr>
          <p:cNvSpPr/>
          <p:nvPr/>
        </p:nvSpPr>
        <p:spPr>
          <a:xfrm>
            <a:off x="2839279" y="5379481"/>
            <a:ext cx="6096000" cy="707886"/>
          </a:xfrm>
          <a:prstGeom prst="rect">
            <a:avLst/>
          </a:prstGeom>
        </p:spPr>
        <p:txBody>
          <a:bodyPr>
            <a:spAutoFit/>
          </a:bodyPr>
          <a:lstStyle/>
          <a:p>
            <a:pPr algn="ctr">
              <a:lnSpc>
                <a:spcPct val="100000"/>
              </a:lnSpc>
              <a:spcBef>
                <a:spcPct val="0"/>
              </a:spcBef>
              <a:buNone/>
              <a:defRPr/>
            </a:pPr>
            <a:r>
              <a:rPr lang="en-US" altLang="zh-CN" sz="4000" b="1" dirty="0">
                <a:solidFill>
                  <a:srgbClr val="002060"/>
                </a:solidFill>
                <a:latin typeface="+mn-ea"/>
                <a:sym typeface="Arial" panose="020B0604020202020204" pitchFamily="34" charset="0"/>
              </a:rPr>
              <a:t>Introduction to Marxism</a:t>
            </a:r>
            <a:endParaRPr lang="zh-CN" altLang="en-US" sz="4000" b="1" dirty="0">
              <a:solidFill>
                <a:srgbClr val="002060"/>
              </a:solidFill>
              <a:latin typeface="+mn-ea"/>
              <a:sym typeface="Arial" panose="020B0604020202020204" pitchFamily="34" charset="0"/>
            </a:endParaRPr>
          </a:p>
        </p:txBody>
      </p:sp>
      <p:pic>
        <p:nvPicPr>
          <p:cNvPr id="5" name="Picture 2">
            <a:extLst>
              <a:ext uri="{FF2B5EF4-FFF2-40B4-BE49-F238E27FC236}">
                <a16:creationId xmlns:a16="http://schemas.microsoft.com/office/drawing/2014/main" id="{51F31CC7-06CE-452A-8C3F-E83E6F7E83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0799293"/>
      </p:ext>
    </p:extLst>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7A2749B-C0E8-4AF4-8BA4-B7D8BA3AB87B}"/>
              </a:ext>
            </a:extLst>
          </p:cNvPr>
          <p:cNvSpPr txBox="1">
            <a:spLocks noChangeArrowheads="1"/>
          </p:cNvSpPr>
          <p:nvPr/>
        </p:nvSpPr>
        <p:spPr bwMode="auto">
          <a:xfrm>
            <a:off x="3374423" y="1690022"/>
            <a:ext cx="4278708"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一、什么是马克思主义</a:t>
            </a:r>
          </a:p>
        </p:txBody>
      </p:sp>
      <p:sp>
        <p:nvSpPr>
          <p:cNvPr id="4" name="文本框 3">
            <a:extLst>
              <a:ext uri="{FF2B5EF4-FFF2-40B4-BE49-F238E27FC236}">
                <a16:creationId xmlns:a16="http://schemas.microsoft.com/office/drawing/2014/main" id="{9188F074-87A0-459B-975C-7CE08E9AF813}"/>
              </a:ext>
            </a:extLst>
          </p:cNvPr>
          <p:cNvSpPr txBox="1">
            <a:spLocks noChangeArrowheads="1"/>
          </p:cNvSpPr>
          <p:nvPr/>
        </p:nvSpPr>
        <p:spPr bwMode="auto">
          <a:xfrm>
            <a:off x="3374423" y="2385765"/>
            <a:ext cx="4278708"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二、马克思主义的创立与发展</a:t>
            </a:r>
          </a:p>
        </p:txBody>
      </p:sp>
      <p:sp>
        <p:nvSpPr>
          <p:cNvPr id="5" name="文本框 4">
            <a:extLst>
              <a:ext uri="{FF2B5EF4-FFF2-40B4-BE49-F238E27FC236}">
                <a16:creationId xmlns:a16="http://schemas.microsoft.com/office/drawing/2014/main" id="{A58BD610-595F-4687-8586-40D0B91530ED}"/>
              </a:ext>
            </a:extLst>
          </p:cNvPr>
          <p:cNvSpPr txBox="1">
            <a:spLocks noChangeArrowheads="1"/>
          </p:cNvSpPr>
          <p:nvPr/>
        </p:nvSpPr>
        <p:spPr bwMode="auto">
          <a:xfrm>
            <a:off x="3374423" y="3054267"/>
            <a:ext cx="4278708"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三、马克思主义的鲜明特征</a:t>
            </a:r>
          </a:p>
        </p:txBody>
      </p:sp>
      <p:sp>
        <p:nvSpPr>
          <p:cNvPr id="6" name="文本框 5">
            <a:extLst>
              <a:ext uri="{FF2B5EF4-FFF2-40B4-BE49-F238E27FC236}">
                <a16:creationId xmlns:a16="http://schemas.microsoft.com/office/drawing/2014/main" id="{B4D8E689-4DE2-4A31-B759-FA02FD421F3A}"/>
              </a:ext>
            </a:extLst>
          </p:cNvPr>
          <p:cNvSpPr txBox="1">
            <a:spLocks noChangeArrowheads="1"/>
          </p:cNvSpPr>
          <p:nvPr/>
        </p:nvSpPr>
        <p:spPr bwMode="auto">
          <a:xfrm>
            <a:off x="3374423" y="3769156"/>
            <a:ext cx="4278708"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四、马克思主义的当代价值</a:t>
            </a:r>
          </a:p>
        </p:txBody>
      </p:sp>
      <p:sp>
        <p:nvSpPr>
          <p:cNvPr id="7" name="文本框 6">
            <a:extLst>
              <a:ext uri="{FF2B5EF4-FFF2-40B4-BE49-F238E27FC236}">
                <a16:creationId xmlns:a16="http://schemas.microsoft.com/office/drawing/2014/main" id="{BA37FA48-2372-4D9E-8C93-1759E63C0D9E}"/>
              </a:ext>
            </a:extLst>
          </p:cNvPr>
          <p:cNvSpPr txBox="1">
            <a:spLocks noChangeArrowheads="1"/>
          </p:cNvSpPr>
          <p:nvPr/>
        </p:nvSpPr>
        <p:spPr bwMode="auto">
          <a:xfrm>
            <a:off x="3374423" y="4470065"/>
            <a:ext cx="4725968"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五、自觉学习和运用马克思主义</a:t>
            </a:r>
          </a:p>
        </p:txBody>
      </p:sp>
      <p:sp>
        <p:nvSpPr>
          <p:cNvPr id="8" name="文本框 7">
            <a:extLst>
              <a:ext uri="{FF2B5EF4-FFF2-40B4-BE49-F238E27FC236}">
                <a16:creationId xmlns:a16="http://schemas.microsoft.com/office/drawing/2014/main" id="{0EC7A18F-36AE-4D3A-96E3-88FF3A34CEAD}"/>
              </a:ext>
            </a:extLst>
          </p:cNvPr>
          <p:cNvSpPr txBox="1">
            <a:spLocks noChangeArrowheads="1"/>
          </p:cNvSpPr>
          <p:nvPr/>
        </p:nvSpPr>
        <p:spPr bwMode="auto">
          <a:xfrm>
            <a:off x="7253997" y="3100654"/>
            <a:ext cx="4278708" cy="429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000" dirty="0">
                <a:solidFill>
                  <a:srgbClr val="002060"/>
                </a:solidFill>
              </a:rPr>
              <a:t>（科学性、人民性、实践性、发展性）</a:t>
            </a:r>
          </a:p>
        </p:txBody>
      </p:sp>
    </p:spTree>
    <p:extLst>
      <p:ext uri="{BB962C8B-B14F-4D97-AF65-F5344CB8AC3E}">
        <p14:creationId xmlns:p14="http://schemas.microsoft.com/office/powerpoint/2010/main" val="3749882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15">
            <a:extLst>
              <a:ext uri="{FF2B5EF4-FFF2-40B4-BE49-F238E27FC236}">
                <a16:creationId xmlns:a16="http://schemas.microsoft.com/office/drawing/2014/main" id="{F78DB8AF-C540-4873-94EB-71C3DAC2B720}"/>
              </a:ext>
            </a:extLst>
          </p:cNvPr>
          <p:cNvSpPr/>
          <p:nvPr/>
        </p:nvSpPr>
        <p:spPr bwMode="auto">
          <a:xfrm>
            <a:off x="3725757" y="487940"/>
            <a:ext cx="4056584"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马克思生平</a:t>
            </a:r>
          </a:p>
        </p:txBody>
      </p:sp>
      <p:pic>
        <p:nvPicPr>
          <p:cNvPr id="4" name="Picture 2">
            <a:extLst>
              <a:ext uri="{FF2B5EF4-FFF2-40B4-BE49-F238E27FC236}">
                <a16:creationId xmlns:a16="http://schemas.microsoft.com/office/drawing/2014/main" id="{F6228DF1-951A-4A9D-A5F3-CA29DA6A31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5364" y="1357131"/>
            <a:ext cx="1962721" cy="2390911"/>
          </a:xfrm>
          <a:prstGeom prst="rect">
            <a:avLst/>
          </a:prstGeom>
          <a:noFill/>
          <a:extLst>
            <a:ext uri="{909E8E84-426E-40DD-AFC4-6F175D3DCCD1}">
              <a14:hiddenFill xmlns:a14="http://schemas.microsoft.com/office/drawing/2010/main">
                <a:solidFill>
                  <a:srgbClr val="FFFFFF"/>
                </a:solidFill>
              </a14:hiddenFill>
            </a:ext>
          </a:extLst>
        </p:spPr>
      </p:pic>
      <p:sp>
        <p:nvSpPr>
          <p:cNvPr id="5" name="矩形 4">
            <a:extLst>
              <a:ext uri="{FF2B5EF4-FFF2-40B4-BE49-F238E27FC236}">
                <a16:creationId xmlns:a16="http://schemas.microsoft.com/office/drawing/2014/main" id="{C19EA493-C9A0-434D-8C68-E649E656FB10}"/>
              </a:ext>
            </a:extLst>
          </p:cNvPr>
          <p:cNvSpPr/>
          <p:nvPr/>
        </p:nvSpPr>
        <p:spPr>
          <a:xfrm>
            <a:off x="3820617" y="1357131"/>
            <a:ext cx="4677884" cy="400110"/>
          </a:xfrm>
          <a:prstGeom prst="rect">
            <a:avLst/>
          </a:prstGeom>
        </p:spPr>
        <p:txBody>
          <a:bodyPr wrap="none">
            <a:spAutoFit/>
          </a:bodyPr>
          <a:lstStyle/>
          <a:p>
            <a:r>
              <a:rPr lang="zh-CN" altLang="en-US" sz="2000" b="1" dirty="0">
                <a:solidFill>
                  <a:srgbClr val="002060"/>
                </a:solidFill>
                <a:latin typeface="幼圆" panose="02010509060101010101" pitchFamily="49" charset="-122"/>
                <a:ea typeface="幼圆" panose="02010509060101010101" pitchFamily="49" charset="-122"/>
              </a:rPr>
              <a:t>卡尔</a:t>
            </a:r>
            <a:r>
              <a:rPr lang="en-US" altLang="zh-CN" sz="2000" b="1" dirty="0">
                <a:solidFill>
                  <a:srgbClr val="002060"/>
                </a:solidFill>
                <a:latin typeface="幼圆" panose="02010509060101010101" pitchFamily="49" charset="-122"/>
                <a:ea typeface="幼圆" panose="02010509060101010101" pitchFamily="49" charset="-122"/>
              </a:rPr>
              <a:t>·</a:t>
            </a:r>
            <a:r>
              <a:rPr lang="zh-CN" altLang="en-US" sz="2000" b="1" dirty="0">
                <a:solidFill>
                  <a:srgbClr val="002060"/>
                </a:solidFill>
                <a:latin typeface="幼圆" panose="02010509060101010101" pitchFamily="49" charset="-122"/>
                <a:ea typeface="幼圆" panose="02010509060101010101" pitchFamily="49" charset="-122"/>
              </a:rPr>
              <a:t>马克思</a:t>
            </a:r>
            <a:r>
              <a:rPr lang="zh-CN" altLang="en-US" sz="2000" dirty="0">
                <a:latin typeface="楷体" panose="02010609060101010101" pitchFamily="49" charset="-122"/>
                <a:ea typeface="楷体" panose="02010609060101010101" pitchFamily="49" charset="-122"/>
              </a:rPr>
              <a:t>（</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Karl Marx</a:t>
            </a:r>
            <a:r>
              <a:rPr lang="zh-CN" altLang="en-US" sz="2000" dirty="0">
                <a:latin typeface="Times New Roman" panose="02020603050405020304" pitchFamily="18" charset="0"/>
                <a:ea typeface="楷体" panose="02010609060101010101" pitchFamily="49" charset="-122"/>
                <a:cs typeface="Times New Roman" panose="02020603050405020304" pitchFamily="18" charset="0"/>
              </a:rPr>
              <a:t>，</a:t>
            </a:r>
            <a:r>
              <a:rPr lang="en-US" altLang="zh-CN" sz="2000" dirty="0">
                <a:latin typeface="Times New Roman" panose="02020603050405020304" pitchFamily="18" charset="0"/>
                <a:ea typeface="楷体" panose="02010609060101010101" pitchFamily="49" charset="-122"/>
                <a:cs typeface="Times New Roman" panose="02020603050405020304" pitchFamily="18" charset="0"/>
              </a:rPr>
              <a:t>1818-1883</a:t>
            </a:r>
            <a:r>
              <a:rPr lang="zh-CN" altLang="en-US" sz="2000" dirty="0">
                <a:latin typeface="楷体" panose="02010609060101010101" pitchFamily="49" charset="-122"/>
                <a:ea typeface="楷体" panose="02010609060101010101" pitchFamily="49" charset="-122"/>
              </a:rPr>
              <a:t>）</a:t>
            </a:r>
          </a:p>
        </p:txBody>
      </p:sp>
      <p:sp>
        <p:nvSpPr>
          <p:cNvPr id="7" name="矩形 6">
            <a:extLst>
              <a:ext uri="{FF2B5EF4-FFF2-40B4-BE49-F238E27FC236}">
                <a16:creationId xmlns:a16="http://schemas.microsoft.com/office/drawing/2014/main" id="{BD36BBE4-2098-4981-A465-482822C19E4F}"/>
              </a:ext>
            </a:extLst>
          </p:cNvPr>
          <p:cNvSpPr/>
          <p:nvPr/>
        </p:nvSpPr>
        <p:spPr>
          <a:xfrm>
            <a:off x="3820617" y="1805664"/>
            <a:ext cx="3262432" cy="400110"/>
          </a:xfrm>
          <a:prstGeom prst="rect">
            <a:avLst/>
          </a:prstGeom>
        </p:spPr>
        <p:txBody>
          <a:bodyPr wrap="none">
            <a:spAutoFit/>
          </a:bodyPr>
          <a:lstStyle/>
          <a:p>
            <a:r>
              <a:rPr lang="zh-CN" altLang="en-US" sz="2000" dirty="0">
                <a:latin typeface="楷体" panose="02010609060101010101" pitchFamily="49" charset="-122"/>
                <a:ea typeface="楷体" panose="02010609060101010101" pitchFamily="49" charset="-122"/>
              </a:rPr>
              <a:t>出生地：普鲁士王国特里尔</a:t>
            </a:r>
          </a:p>
        </p:txBody>
      </p:sp>
      <p:sp>
        <p:nvSpPr>
          <p:cNvPr id="8" name="矩形 7">
            <a:extLst>
              <a:ext uri="{FF2B5EF4-FFF2-40B4-BE49-F238E27FC236}">
                <a16:creationId xmlns:a16="http://schemas.microsoft.com/office/drawing/2014/main" id="{0230A0D3-6A06-4A9E-B249-1CAB62E9FAD7}"/>
              </a:ext>
            </a:extLst>
          </p:cNvPr>
          <p:cNvSpPr/>
          <p:nvPr/>
        </p:nvSpPr>
        <p:spPr>
          <a:xfrm>
            <a:off x="3820617" y="2254197"/>
            <a:ext cx="7879080" cy="400110"/>
          </a:xfrm>
          <a:prstGeom prst="rect">
            <a:avLst/>
          </a:prstGeom>
        </p:spPr>
        <p:txBody>
          <a:bodyPr wrap="none">
            <a:spAutoFit/>
          </a:bodyPr>
          <a:lstStyle/>
          <a:p>
            <a:r>
              <a:rPr lang="zh-CN" altLang="en-US" sz="2000" dirty="0">
                <a:latin typeface="楷体" panose="02010609060101010101" pitchFamily="49" charset="-122"/>
                <a:ea typeface="楷体" panose="02010609060101010101" pitchFamily="49" charset="-122"/>
              </a:rPr>
              <a:t>教育经历：波恩大学（</a:t>
            </a:r>
            <a:r>
              <a:rPr lang="en-US" altLang="zh-CN" sz="2000" dirty="0">
                <a:latin typeface="楷体" panose="02010609060101010101" pitchFamily="49" charset="-122"/>
                <a:ea typeface="楷体" panose="02010609060101010101" pitchFamily="49" charset="-122"/>
              </a:rPr>
              <a:t>1835-1836</a:t>
            </a:r>
            <a:r>
              <a:rPr lang="zh-CN" altLang="en-US" sz="2000" dirty="0">
                <a:latin typeface="楷体" panose="02010609060101010101" pitchFamily="49" charset="-122"/>
                <a:ea typeface="楷体" panose="02010609060101010101" pitchFamily="49" charset="-122"/>
              </a:rPr>
              <a:t>），柏林洪堡大学（</a:t>
            </a:r>
            <a:r>
              <a:rPr lang="en-US" altLang="zh-CN" sz="2000" dirty="0">
                <a:latin typeface="楷体" panose="02010609060101010101" pitchFamily="49" charset="-122"/>
                <a:ea typeface="楷体" panose="02010609060101010101" pitchFamily="49" charset="-122"/>
              </a:rPr>
              <a:t>1836-1841</a:t>
            </a:r>
            <a:r>
              <a:rPr lang="zh-CN" altLang="en-US" sz="2000" dirty="0">
                <a:latin typeface="楷体" panose="02010609060101010101" pitchFamily="49" charset="-122"/>
                <a:ea typeface="楷体" panose="02010609060101010101" pitchFamily="49" charset="-122"/>
              </a:rPr>
              <a:t>）</a:t>
            </a:r>
          </a:p>
        </p:txBody>
      </p:sp>
      <p:sp>
        <p:nvSpPr>
          <p:cNvPr id="9" name="矩形 8">
            <a:extLst>
              <a:ext uri="{FF2B5EF4-FFF2-40B4-BE49-F238E27FC236}">
                <a16:creationId xmlns:a16="http://schemas.microsoft.com/office/drawing/2014/main" id="{222C8D0D-37F6-4E7D-A0C8-E9EC654DF9E9}"/>
              </a:ext>
            </a:extLst>
          </p:cNvPr>
          <p:cNvSpPr/>
          <p:nvPr/>
        </p:nvSpPr>
        <p:spPr>
          <a:xfrm>
            <a:off x="5095005" y="2654307"/>
            <a:ext cx="3775393" cy="400110"/>
          </a:xfrm>
          <a:prstGeom prst="rect">
            <a:avLst/>
          </a:prstGeom>
        </p:spPr>
        <p:txBody>
          <a:bodyPr wrap="none">
            <a:spAutoFit/>
          </a:bodyPr>
          <a:lstStyle/>
          <a:p>
            <a:r>
              <a:rPr lang="en-US" altLang="zh-CN" sz="2000" dirty="0">
                <a:latin typeface="楷体" panose="02010609060101010101" pitchFamily="49" charset="-122"/>
                <a:ea typeface="楷体" panose="02010609060101010101" pitchFamily="49" charset="-122"/>
              </a:rPr>
              <a:t>1841</a:t>
            </a:r>
            <a:r>
              <a:rPr lang="zh-CN" altLang="en-US" sz="2000" dirty="0">
                <a:latin typeface="楷体" panose="02010609060101010101" pitchFamily="49" charset="-122"/>
                <a:ea typeface="楷体" panose="02010609060101010101" pitchFamily="49" charset="-122"/>
              </a:rPr>
              <a:t>年获耶拿大学哲学博士学位</a:t>
            </a:r>
          </a:p>
        </p:txBody>
      </p:sp>
      <p:sp>
        <p:nvSpPr>
          <p:cNvPr id="10" name="矩形 9">
            <a:extLst>
              <a:ext uri="{FF2B5EF4-FFF2-40B4-BE49-F238E27FC236}">
                <a16:creationId xmlns:a16="http://schemas.microsoft.com/office/drawing/2014/main" id="{B6C02353-E295-49C2-A4F8-4F27B0D4D26B}"/>
              </a:ext>
            </a:extLst>
          </p:cNvPr>
          <p:cNvSpPr/>
          <p:nvPr/>
        </p:nvSpPr>
        <p:spPr>
          <a:xfrm>
            <a:off x="3848510" y="3151263"/>
            <a:ext cx="2492990" cy="400110"/>
          </a:xfrm>
          <a:prstGeom prst="rect">
            <a:avLst/>
          </a:prstGeom>
        </p:spPr>
        <p:txBody>
          <a:bodyPr wrap="none">
            <a:spAutoFit/>
          </a:bodyPr>
          <a:lstStyle/>
          <a:p>
            <a:r>
              <a:rPr lang="zh-CN" altLang="en-US" sz="2000" dirty="0">
                <a:latin typeface="楷体" panose="02010609060101010101" pitchFamily="49" charset="-122"/>
                <a:ea typeface="楷体" panose="02010609060101010101" pitchFamily="49" charset="-122"/>
              </a:rPr>
              <a:t>最终国籍：世界公民</a:t>
            </a:r>
          </a:p>
        </p:txBody>
      </p:sp>
      <p:sp>
        <p:nvSpPr>
          <p:cNvPr id="12" name="文本框 2">
            <a:extLst>
              <a:ext uri="{FF2B5EF4-FFF2-40B4-BE49-F238E27FC236}">
                <a16:creationId xmlns:a16="http://schemas.microsoft.com/office/drawing/2014/main" id="{461B0292-3EA6-428C-A161-429AD279702A}"/>
              </a:ext>
            </a:extLst>
          </p:cNvPr>
          <p:cNvSpPr txBox="1">
            <a:spLocks noChangeArrowheads="1"/>
          </p:cNvSpPr>
          <p:nvPr/>
        </p:nvSpPr>
        <p:spPr bwMode="auto">
          <a:xfrm>
            <a:off x="1615364" y="4492842"/>
            <a:ext cx="3479641"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少年马克思</a:t>
            </a:r>
          </a:p>
        </p:txBody>
      </p:sp>
      <p:sp>
        <p:nvSpPr>
          <p:cNvPr id="13" name="矩形 12">
            <a:extLst>
              <a:ext uri="{FF2B5EF4-FFF2-40B4-BE49-F238E27FC236}">
                <a16:creationId xmlns:a16="http://schemas.microsoft.com/office/drawing/2014/main" id="{076B7A8B-3E1F-407A-BB6A-A0FDEACC4EF9}"/>
              </a:ext>
            </a:extLst>
          </p:cNvPr>
          <p:cNvSpPr/>
          <p:nvPr/>
        </p:nvSpPr>
        <p:spPr>
          <a:xfrm>
            <a:off x="1615364" y="5365626"/>
            <a:ext cx="4185761" cy="461665"/>
          </a:xfrm>
          <a:prstGeom prst="rect">
            <a:avLst/>
          </a:prstGeom>
        </p:spPr>
        <p:txBody>
          <a:bodyPr wrap="none">
            <a:spAutoFit/>
          </a:bodyPr>
          <a:lstStyle/>
          <a:p>
            <a:r>
              <a:rPr lang="en-US" altLang="zh-CN" sz="2400" dirty="0">
                <a:latin typeface="Arial" panose="020B0604020202020204" pitchFamily="34" charset="0"/>
                <a:ea typeface="微软雅黑" panose="020B0503020204020204" pitchFamily="34" charset="-122"/>
              </a:rPr>
              <a:t>《</a:t>
            </a:r>
            <a:r>
              <a:rPr lang="zh-CN" altLang="en-US" sz="2400" dirty="0">
                <a:latin typeface="Arial" panose="020B0604020202020204" pitchFamily="34" charset="0"/>
                <a:ea typeface="微软雅黑" panose="020B0503020204020204" pitchFamily="34" charset="-122"/>
              </a:rPr>
              <a:t>青年在选择职业时的考虑</a:t>
            </a:r>
            <a:r>
              <a:rPr lang="en-US" altLang="zh-CN" sz="2400" dirty="0">
                <a:latin typeface="Arial" panose="020B0604020202020204" pitchFamily="34" charset="0"/>
                <a:ea typeface="微软雅黑" panose="020B0503020204020204" pitchFamily="34" charset="-122"/>
              </a:rPr>
              <a:t>》</a:t>
            </a:r>
            <a:endParaRPr lang="zh-CN" altLang="en-US" sz="2400" dirty="0">
              <a:latin typeface="Arial" panose="020B0604020202020204" pitchFamily="34" charset="0"/>
              <a:ea typeface="微软雅黑" panose="020B0503020204020204" pitchFamily="34" charset="-122"/>
            </a:endParaRPr>
          </a:p>
        </p:txBody>
      </p:sp>
      <p:sp>
        <p:nvSpPr>
          <p:cNvPr id="14" name="矩形 13">
            <a:extLst>
              <a:ext uri="{FF2B5EF4-FFF2-40B4-BE49-F238E27FC236}">
                <a16:creationId xmlns:a16="http://schemas.microsoft.com/office/drawing/2014/main" id="{EF46DA6A-8E1D-4BF8-B8F7-F866F19B8566}"/>
              </a:ext>
            </a:extLst>
          </p:cNvPr>
          <p:cNvSpPr/>
          <p:nvPr/>
        </p:nvSpPr>
        <p:spPr>
          <a:xfrm>
            <a:off x="6096000" y="5350278"/>
            <a:ext cx="1178528" cy="461665"/>
          </a:xfrm>
          <a:prstGeom prst="rect">
            <a:avLst/>
          </a:prstGeom>
        </p:spPr>
        <p:txBody>
          <a:bodyPr wrap="none">
            <a:spAutoFit/>
          </a:bodyPr>
          <a:lstStyle/>
          <a:p>
            <a:r>
              <a:rPr lang="en-US" altLang="zh-CN" sz="2400" dirty="0">
                <a:latin typeface="Arial" panose="020B0604020202020204" pitchFamily="34" charset="0"/>
                <a:ea typeface="微软雅黑" panose="020B0503020204020204" pitchFamily="34" charset="-122"/>
              </a:rPr>
              <a:t>1835</a:t>
            </a:r>
            <a:r>
              <a:rPr lang="zh-CN" altLang="en-US" sz="2400" dirty="0">
                <a:latin typeface="Arial" panose="020B0604020202020204" pitchFamily="34" charset="0"/>
                <a:ea typeface="微软雅黑" panose="020B0503020204020204" pitchFamily="34" charset="-122"/>
              </a:rPr>
              <a:t>年</a:t>
            </a:r>
          </a:p>
        </p:txBody>
      </p:sp>
    </p:spTree>
    <p:extLst>
      <p:ext uri="{BB962C8B-B14F-4D97-AF65-F5344CB8AC3E}">
        <p14:creationId xmlns:p14="http://schemas.microsoft.com/office/powerpoint/2010/main" val="1596308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9" grpId="0"/>
      <p:bldP spid="10" grpId="0"/>
      <p:bldP spid="12" grpId="0"/>
      <p:bldP spid="1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1DA859A1-19E4-4237-A896-D2CD7B88D4CB}"/>
              </a:ext>
            </a:extLst>
          </p:cNvPr>
          <p:cNvSpPr/>
          <p:nvPr/>
        </p:nvSpPr>
        <p:spPr>
          <a:xfrm>
            <a:off x="1020417" y="840148"/>
            <a:ext cx="9365973" cy="5016758"/>
          </a:xfrm>
          <a:prstGeom prst="rect">
            <a:avLst/>
          </a:prstGeom>
        </p:spPr>
        <p:txBody>
          <a:bodyPr wrap="square">
            <a:spAutoFit/>
          </a:bodyPr>
          <a:lstStyle/>
          <a:p>
            <a:r>
              <a:rPr lang="zh-CN" altLang="en-US" sz="2000" dirty="0">
                <a:latin typeface="楷体" panose="02010609060101010101" pitchFamily="49" charset="-122"/>
                <a:ea typeface="楷体" panose="02010609060101010101" pitchFamily="49" charset="-122"/>
              </a:rPr>
              <a:t>在选择职业时，我们应该遵循的主要指针是人类的幸福和我们自身的完美。不应认为，这两种利益是敌对的，互相冲突的，一种利益必须消灭另一种的；人类的天性本来就是这样的：人们只有为同时代人的完美、为他们的幸福而工作，才能使自己也达到完美。</a:t>
            </a:r>
            <a:endParaRPr lang="en-US" altLang="zh-CN" sz="2000" dirty="0">
              <a:latin typeface="楷体" panose="02010609060101010101" pitchFamily="49" charset="-122"/>
              <a:ea typeface="楷体" panose="02010609060101010101" pitchFamily="49" charset="-122"/>
            </a:endParaRPr>
          </a:p>
          <a:p>
            <a:endParaRPr lang="zh-CN" altLang="en-US" sz="2000" dirty="0">
              <a:latin typeface="楷体" panose="02010609060101010101" pitchFamily="49" charset="-122"/>
              <a:ea typeface="楷体" panose="02010609060101010101" pitchFamily="49" charset="-122"/>
            </a:endParaRPr>
          </a:p>
          <a:p>
            <a:r>
              <a:rPr lang="zh-CN" altLang="en-US" sz="2000" dirty="0">
                <a:latin typeface="楷体" panose="02010609060101010101" pitchFamily="49" charset="-122"/>
                <a:ea typeface="楷体" panose="02010609060101010101" pitchFamily="49" charset="-122"/>
              </a:rPr>
              <a:t>如果一个人只为自己劳动，他也许能够成为著名的学者、大哲人、卓越诗人，然而他永远不能成为完美无疵的伟大人物。</a:t>
            </a:r>
            <a:endParaRPr lang="en-US" altLang="zh-CN" sz="2000" dirty="0">
              <a:latin typeface="楷体" panose="02010609060101010101" pitchFamily="49" charset="-122"/>
              <a:ea typeface="楷体" panose="02010609060101010101" pitchFamily="49" charset="-122"/>
            </a:endParaRPr>
          </a:p>
          <a:p>
            <a:endParaRPr lang="zh-CN" altLang="en-US" sz="2000" dirty="0">
              <a:latin typeface="楷体" panose="02010609060101010101" pitchFamily="49" charset="-122"/>
              <a:ea typeface="楷体" panose="02010609060101010101" pitchFamily="49" charset="-122"/>
            </a:endParaRPr>
          </a:p>
          <a:p>
            <a:r>
              <a:rPr lang="zh-CN" altLang="en-US" sz="2000" dirty="0">
                <a:latin typeface="楷体" panose="02010609060101010101" pitchFamily="49" charset="-122"/>
                <a:ea typeface="楷体" panose="02010609060101010101" pitchFamily="49" charset="-122"/>
              </a:rPr>
              <a:t>历史承认那些为共同目标劳动因而自己变得高尚的人是伟大人物；经验赞美那些为大多数人带来幸福的人是最幸福的人；宗教本身也教诲我们，人人敬仰的理想人物，就曾为人类牺牲了自己──有谁敢否定这类教诲呢？</a:t>
            </a:r>
            <a:endParaRPr lang="en-US" altLang="zh-CN" sz="2000" dirty="0">
              <a:latin typeface="楷体" panose="02010609060101010101" pitchFamily="49" charset="-122"/>
              <a:ea typeface="楷体" panose="02010609060101010101" pitchFamily="49" charset="-122"/>
            </a:endParaRPr>
          </a:p>
          <a:p>
            <a:endParaRPr lang="zh-CN" altLang="en-US" sz="2000" dirty="0">
              <a:latin typeface="楷体" panose="02010609060101010101" pitchFamily="49" charset="-122"/>
              <a:ea typeface="楷体" panose="02010609060101010101" pitchFamily="49" charset="-122"/>
            </a:endParaRPr>
          </a:p>
          <a:p>
            <a:r>
              <a:rPr lang="zh-CN" altLang="en-US" sz="2000" dirty="0">
                <a:latin typeface="楷体" panose="02010609060101010101" pitchFamily="49" charset="-122"/>
                <a:ea typeface="楷体" panose="02010609060101010101" pitchFamily="49" charset="-122"/>
              </a:rPr>
              <a:t>如果我们选择了最能为人类福利而劳动的职业，那么，重担就不能把我们压倒，因为这是为大家而献身；那时我们所感到的就不是可怜的、有限的、自私的乐趣，我们的幸福将属于千百万人，我们的事业将默默地、但是永恒发挥作用地存在下去，面对我们的骨灰，高尚的人们将洒下热泪。</a:t>
            </a:r>
          </a:p>
        </p:txBody>
      </p:sp>
    </p:spTree>
    <p:extLst>
      <p:ext uri="{BB962C8B-B14F-4D97-AF65-F5344CB8AC3E}">
        <p14:creationId xmlns:p14="http://schemas.microsoft.com/office/powerpoint/2010/main" val="1044544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2">
            <a:extLst>
              <a:ext uri="{FF2B5EF4-FFF2-40B4-BE49-F238E27FC236}">
                <a16:creationId xmlns:a16="http://schemas.microsoft.com/office/drawing/2014/main" id="{88C258B7-7572-4005-A11E-836CE83721E8}"/>
              </a:ext>
            </a:extLst>
          </p:cNvPr>
          <p:cNvSpPr txBox="1">
            <a:spLocks noChangeArrowheads="1"/>
          </p:cNvSpPr>
          <p:nvPr/>
        </p:nvSpPr>
        <p:spPr bwMode="auto">
          <a:xfrm>
            <a:off x="1426520" y="616581"/>
            <a:ext cx="4437567"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青年黑格尔派（</a:t>
            </a:r>
            <a:r>
              <a:rPr lang="en-US" altLang="zh-CN" sz="2400" dirty="0">
                <a:solidFill>
                  <a:srgbClr val="002060"/>
                </a:solidFill>
              </a:rPr>
              <a:t>1837-1841</a:t>
            </a:r>
            <a:r>
              <a:rPr lang="zh-CN" altLang="en-US" sz="2400" dirty="0">
                <a:solidFill>
                  <a:srgbClr val="002060"/>
                </a:solidFill>
              </a:rPr>
              <a:t>）</a:t>
            </a:r>
          </a:p>
        </p:txBody>
      </p:sp>
      <p:sp>
        <p:nvSpPr>
          <p:cNvPr id="5" name="文本框 2">
            <a:extLst>
              <a:ext uri="{FF2B5EF4-FFF2-40B4-BE49-F238E27FC236}">
                <a16:creationId xmlns:a16="http://schemas.microsoft.com/office/drawing/2014/main" id="{8903ADAE-9499-4FE0-80E4-9E11B6EF76FB}"/>
              </a:ext>
            </a:extLst>
          </p:cNvPr>
          <p:cNvSpPr txBox="1">
            <a:spLocks noChangeArrowheads="1"/>
          </p:cNvSpPr>
          <p:nvPr/>
        </p:nvSpPr>
        <p:spPr bwMode="auto">
          <a:xfrm>
            <a:off x="1426519" y="1872223"/>
            <a:ext cx="4437567"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费尔巴哈派（</a:t>
            </a:r>
            <a:r>
              <a:rPr lang="en-US" altLang="zh-CN" sz="2400" dirty="0">
                <a:solidFill>
                  <a:srgbClr val="002060"/>
                </a:solidFill>
              </a:rPr>
              <a:t>1841-1844</a:t>
            </a:r>
            <a:r>
              <a:rPr lang="zh-CN" altLang="en-US" sz="2400" dirty="0">
                <a:solidFill>
                  <a:srgbClr val="002060"/>
                </a:solidFill>
              </a:rPr>
              <a:t>）</a:t>
            </a:r>
          </a:p>
        </p:txBody>
      </p:sp>
      <p:sp>
        <p:nvSpPr>
          <p:cNvPr id="7" name="文本框 2">
            <a:extLst>
              <a:ext uri="{FF2B5EF4-FFF2-40B4-BE49-F238E27FC236}">
                <a16:creationId xmlns:a16="http://schemas.microsoft.com/office/drawing/2014/main" id="{9F98B597-CA28-4CD4-9CED-226730854BD4}"/>
              </a:ext>
            </a:extLst>
          </p:cNvPr>
          <p:cNvSpPr txBox="1">
            <a:spLocks noChangeArrowheads="1"/>
          </p:cNvSpPr>
          <p:nvPr/>
        </p:nvSpPr>
        <p:spPr bwMode="auto">
          <a:xfrm>
            <a:off x="5644024" y="616581"/>
            <a:ext cx="2506063"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t>哲学的历史向度</a:t>
            </a:r>
          </a:p>
        </p:txBody>
      </p:sp>
      <p:sp>
        <p:nvSpPr>
          <p:cNvPr id="8" name="文本框 2">
            <a:extLst>
              <a:ext uri="{FF2B5EF4-FFF2-40B4-BE49-F238E27FC236}">
                <a16:creationId xmlns:a16="http://schemas.microsoft.com/office/drawing/2014/main" id="{A1754BE6-3A40-4890-AB09-6F53F7DA9C45}"/>
              </a:ext>
            </a:extLst>
          </p:cNvPr>
          <p:cNvSpPr txBox="1">
            <a:spLocks noChangeArrowheads="1"/>
          </p:cNvSpPr>
          <p:nvPr/>
        </p:nvSpPr>
        <p:spPr bwMode="auto">
          <a:xfrm>
            <a:off x="8569444" y="619694"/>
            <a:ext cx="1233854"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t>辩证法</a:t>
            </a:r>
          </a:p>
        </p:txBody>
      </p:sp>
      <p:sp>
        <p:nvSpPr>
          <p:cNvPr id="9" name="矩形 8">
            <a:extLst>
              <a:ext uri="{FF2B5EF4-FFF2-40B4-BE49-F238E27FC236}">
                <a16:creationId xmlns:a16="http://schemas.microsoft.com/office/drawing/2014/main" id="{D14FE7B4-EBF2-4CE5-AFE4-D00F69F4E7CC}"/>
              </a:ext>
            </a:extLst>
          </p:cNvPr>
          <p:cNvSpPr/>
          <p:nvPr/>
        </p:nvSpPr>
        <p:spPr>
          <a:xfrm>
            <a:off x="1426519" y="1308394"/>
            <a:ext cx="6994222" cy="369332"/>
          </a:xfrm>
          <a:prstGeom prst="rect">
            <a:avLst/>
          </a:prstGeom>
        </p:spPr>
        <p:txBody>
          <a:bodyPr wrap="none">
            <a:spAutoFit/>
          </a:bodyPr>
          <a:lstStyle/>
          <a:p>
            <a:r>
              <a:rPr lang="zh-CN" altLang="en-US" dirty="0">
                <a:latin typeface="楷体" panose="02010609060101010101" pitchFamily="49" charset="-122"/>
                <a:ea typeface="楷体" panose="02010609060101010101" pitchFamily="49" charset="-122"/>
              </a:rPr>
              <a:t>博士论文 </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德谟克利特的自然哲学和伊比鸠鲁的自然哲学之区别</a:t>
            </a:r>
            <a:r>
              <a:rPr lang="en-US" altLang="zh-CN" dirty="0">
                <a:latin typeface="楷体" panose="02010609060101010101" pitchFamily="49" charset="-122"/>
                <a:ea typeface="楷体" panose="02010609060101010101" pitchFamily="49" charset="-122"/>
              </a:rPr>
              <a:t>》</a:t>
            </a:r>
            <a:endParaRPr lang="zh-CN" altLang="en-US" dirty="0"/>
          </a:p>
        </p:txBody>
      </p:sp>
      <p:sp>
        <p:nvSpPr>
          <p:cNvPr id="10" name="文本框 2">
            <a:extLst>
              <a:ext uri="{FF2B5EF4-FFF2-40B4-BE49-F238E27FC236}">
                <a16:creationId xmlns:a16="http://schemas.microsoft.com/office/drawing/2014/main" id="{F40B5E40-5067-4265-842E-3E43551E38EC}"/>
              </a:ext>
            </a:extLst>
          </p:cNvPr>
          <p:cNvSpPr txBox="1">
            <a:spLocks noChangeArrowheads="1"/>
          </p:cNvSpPr>
          <p:nvPr/>
        </p:nvSpPr>
        <p:spPr bwMode="auto">
          <a:xfrm>
            <a:off x="5942199" y="1872223"/>
            <a:ext cx="1233854"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t>异化</a:t>
            </a:r>
          </a:p>
        </p:txBody>
      </p:sp>
      <p:sp>
        <p:nvSpPr>
          <p:cNvPr id="11" name="文本框 2">
            <a:extLst>
              <a:ext uri="{FF2B5EF4-FFF2-40B4-BE49-F238E27FC236}">
                <a16:creationId xmlns:a16="http://schemas.microsoft.com/office/drawing/2014/main" id="{A9053A80-1EF2-4A12-A49A-F1E14476D71E}"/>
              </a:ext>
            </a:extLst>
          </p:cNvPr>
          <p:cNvSpPr txBox="1">
            <a:spLocks noChangeArrowheads="1"/>
          </p:cNvSpPr>
          <p:nvPr/>
        </p:nvSpPr>
        <p:spPr bwMode="auto">
          <a:xfrm>
            <a:off x="8569444" y="1859324"/>
            <a:ext cx="1409444"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t>唯物主义</a:t>
            </a:r>
          </a:p>
        </p:txBody>
      </p:sp>
      <p:sp>
        <p:nvSpPr>
          <p:cNvPr id="12" name="矩形 11">
            <a:extLst>
              <a:ext uri="{FF2B5EF4-FFF2-40B4-BE49-F238E27FC236}">
                <a16:creationId xmlns:a16="http://schemas.microsoft.com/office/drawing/2014/main" id="{1AF31138-F12A-4D4C-847F-033BE028A139}"/>
              </a:ext>
            </a:extLst>
          </p:cNvPr>
          <p:cNvSpPr/>
          <p:nvPr/>
        </p:nvSpPr>
        <p:spPr>
          <a:xfrm>
            <a:off x="1426519" y="2564036"/>
            <a:ext cx="3070071" cy="369332"/>
          </a:xfrm>
          <a:prstGeom prst="rect">
            <a:avLst/>
          </a:prstGeom>
        </p:spPr>
        <p:txBody>
          <a:bodyPr wrap="none">
            <a:spAutoFit/>
          </a:bodyPr>
          <a:lstStyle/>
          <a:p>
            <a:r>
              <a:rPr lang="en-US" altLang="zh-CN" dirty="0">
                <a:latin typeface="楷体" panose="02010609060101010101" pitchFamily="49" charset="-122"/>
                <a:ea typeface="楷体" panose="02010609060101010101" pitchFamily="49" charset="-122"/>
              </a:rPr>
              <a:t>《1844</a:t>
            </a:r>
            <a:r>
              <a:rPr lang="zh-CN" altLang="en-US" dirty="0">
                <a:latin typeface="楷体" panose="02010609060101010101" pitchFamily="49" charset="-122"/>
                <a:ea typeface="楷体" panose="02010609060101010101" pitchFamily="49" charset="-122"/>
              </a:rPr>
              <a:t>年经济学哲学手稿</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 </a:t>
            </a:r>
            <a:endParaRPr lang="zh-CN" altLang="en-US" dirty="0"/>
          </a:p>
        </p:txBody>
      </p:sp>
      <p:sp>
        <p:nvSpPr>
          <p:cNvPr id="13" name="矩形 12">
            <a:extLst>
              <a:ext uri="{FF2B5EF4-FFF2-40B4-BE49-F238E27FC236}">
                <a16:creationId xmlns:a16="http://schemas.microsoft.com/office/drawing/2014/main" id="{27F35E0D-3761-4BE1-8CDC-B2E6D85D8EAF}"/>
              </a:ext>
            </a:extLst>
          </p:cNvPr>
          <p:cNvSpPr/>
          <p:nvPr/>
        </p:nvSpPr>
        <p:spPr>
          <a:xfrm>
            <a:off x="4372451" y="2517869"/>
            <a:ext cx="1723549" cy="461665"/>
          </a:xfrm>
          <a:prstGeom prst="rect">
            <a:avLst/>
          </a:prstGeom>
        </p:spPr>
        <p:txBody>
          <a:bodyPr wrap="none">
            <a:spAutoFit/>
          </a:bodyPr>
          <a:lstStyle/>
          <a:p>
            <a:r>
              <a:rPr lang="en-US" altLang="zh-CN" sz="2400" dirty="0">
                <a:solidFill>
                  <a:srgbClr val="002060"/>
                </a:solidFill>
                <a:latin typeface="楷体" panose="02010609060101010101" pitchFamily="49" charset="-122"/>
                <a:ea typeface="楷体" panose="02010609060101010101" pitchFamily="49" charset="-122"/>
              </a:rPr>
              <a:t>——</a:t>
            </a:r>
            <a:r>
              <a:rPr lang="zh-CN" altLang="en-US" sz="2400" dirty="0">
                <a:solidFill>
                  <a:srgbClr val="002060"/>
                </a:solidFill>
                <a:latin typeface="楷体" panose="02010609060101010101" pitchFamily="49" charset="-122"/>
                <a:ea typeface="楷体" panose="02010609060101010101" pitchFamily="49" charset="-122"/>
              </a:rPr>
              <a:t>分界点</a:t>
            </a:r>
          </a:p>
        </p:txBody>
      </p:sp>
      <p:sp>
        <p:nvSpPr>
          <p:cNvPr id="14" name="矩形 13">
            <a:extLst>
              <a:ext uri="{FF2B5EF4-FFF2-40B4-BE49-F238E27FC236}">
                <a16:creationId xmlns:a16="http://schemas.microsoft.com/office/drawing/2014/main" id="{277097DE-5FC6-4657-BE96-266EF960724A}"/>
              </a:ext>
            </a:extLst>
          </p:cNvPr>
          <p:cNvSpPr/>
          <p:nvPr/>
        </p:nvSpPr>
        <p:spPr>
          <a:xfrm>
            <a:off x="6499491" y="2564036"/>
            <a:ext cx="2031325" cy="461665"/>
          </a:xfrm>
          <a:prstGeom prst="rect">
            <a:avLst/>
          </a:prstGeom>
        </p:spPr>
        <p:txBody>
          <a:bodyPr wrap="non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辨证唯物主义</a:t>
            </a:r>
          </a:p>
        </p:txBody>
      </p:sp>
      <p:sp>
        <p:nvSpPr>
          <p:cNvPr id="15" name="矩形 14">
            <a:extLst>
              <a:ext uri="{FF2B5EF4-FFF2-40B4-BE49-F238E27FC236}">
                <a16:creationId xmlns:a16="http://schemas.microsoft.com/office/drawing/2014/main" id="{D6571251-79C6-4DCB-901D-6F995B07A693}"/>
              </a:ext>
            </a:extLst>
          </p:cNvPr>
          <p:cNvSpPr/>
          <p:nvPr/>
        </p:nvSpPr>
        <p:spPr>
          <a:xfrm>
            <a:off x="8787635" y="2573715"/>
            <a:ext cx="2031325" cy="461665"/>
          </a:xfrm>
          <a:prstGeom prst="rect">
            <a:avLst/>
          </a:prstGeom>
        </p:spPr>
        <p:txBody>
          <a:bodyPr wrap="non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历史唯物主义</a:t>
            </a:r>
          </a:p>
        </p:txBody>
      </p:sp>
      <p:sp>
        <p:nvSpPr>
          <p:cNvPr id="16" name="矩形 15">
            <a:extLst>
              <a:ext uri="{FF2B5EF4-FFF2-40B4-BE49-F238E27FC236}">
                <a16:creationId xmlns:a16="http://schemas.microsoft.com/office/drawing/2014/main" id="{9A8A6553-DCC7-42F8-8856-DF452A245360}"/>
              </a:ext>
            </a:extLst>
          </p:cNvPr>
          <p:cNvSpPr/>
          <p:nvPr/>
        </p:nvSpPr>
        <p:spPr>
          <a:xfrm>
            <a:off x="1426519" y="3482846"/>
            <a:ext cx="5399235" cy="461665"/>
          </a:xfrm>
          <a:prstGeom prst="rect">
            <a:avLst/>
          </a:prstGeom>
        </p:spPr>
        <p:txBody>
          <a:bodyPr wrap="none">
            <a:spAutoFit/>
          </a:bodyPr>
          <a:lstStyle/>
          <a:p>
            <a:r>
              <a:rPr lang="zh-CN" altLang="en-US" sz="2400" dirty="0">
                <a:solidFill>
                  <a:srgbClr val="002060"/>
                </a:solidFill>
                <a:latin typeface="微软雅黑" panose="020B0503020204020204" pitchFamily="34" charset="-122"/>
                <a:ea typeface="微软雅黑" panose="020B0503020204020204" pitchFamily="34" charset="-122"/>
              </a:rPr>
              <a:t>马克思与恩格斯的会面（</a:t>
            </a:r>
            <a:r>
              <a:rPr lang="en-US" altLang="zh-CN" sz="2400" dirty="0">
                <a:solidFill>
                  <a:srgbClr val="002060"/>
                </a:solidFill>
                <a:latin typeface="微软雅黑" panose="020B0503020204020204" pitchFamily="34" charset="-122"/>
                <a:ea typeface="微软雅黑" panose="020B0503020204020204" pitchFamily="34" charset="-122"/>
              </a:rPr>
              <a:t>1844</a:t>
            </a:r>
            <a:r>
              <a:rPr lang="zh-CN" altLang="en-US" sz="2400" dirty="0">
                <a:solidFill>
                  <a:srgbClr val="002060"/>
                </a:solidFill>
                <a:latin typeface="微软雅黑" panose="020B0503020204020204" pitchFamily="34" charset="-122"/>
                <a:ea typeface="微软雅黑" panose="020B0503020204020204" pitchFamily="34" charset="-122"/>
              </a:rPr>
              <a:t>年</a:t>
            </a:r>
            <a:r>
              <a:rPr lang="en-US" altLang="zh-CN" sz="2400" dirty="0">
                <a:solidFill>
                  <a:srgbClr val="002060"/>
                </a:solidFill>
                <a:latin typeface="微软雅黑" panose="020B0503020204020204" pitchFamily="34" charset="-122"/>
                <a:ea typeface="微软雅黑" panose="020B0503020204020204" pitchFamily="34" charset="-122"/>
              </a:rPr>
              <a:t>8</a:t>
            </a:r>
            <a:r>
              <a:rPr lang="zh-CN" altLang="en-US" sz="2400" dirty="0">
                <a:solidFill>
                  <a:srgbClr val="002060"/>
                </a:solidFill>
                <a:latin typeface="微软雅黑" panose="020B0503020204020204" pitchFamily="34" charset="-122"/>
                <a:ea typeface="微软雅黑" panose="020B0503020204020204" pitchFamily="34" charset="-122"/>
              </a:rPr>
              <a:t>月）</a:t>
            </a:r>
          </a:p>
        </p:txBody>
      </p:sp>
      <p:sp>
        <p:nvSpPr>
          <p:cNvPr id="17" name="矩形 16">
            <a:extLst>
              <a:ext uri="{FF2B5EF4-FFF2-40B4-BE49-F238E27FC236}">
                <a16:creationId xmlns:a16="http://schemas.microsoft.com/office/drawing/2014/main" id="{DAFC29D3-5D6B-4BF9-B31C-322D40CAF2C6}"/>
              </a:ext>
            </a:extLst>
          </p:cNvPr>
          <p:cNvSpPr/>
          <p:nvPr/>
        </p:nvSpPr>
        <p:spPr>
          <a:xfrm>
            <a:off x="6897055" y="3542679"/>
            <a:ext cx="3762568" cy="369332"/>
          </a:xfrm>
          <a:prstGeom prst="rect">
            <a:avLst/>
          </a:prstGeom>
        </p:spPr>
        <p:txBody>
          <a:bodyPr wrap="none">
            <a:spAutoFit/>
          </a:bodyPr>
          <a:lstStyle/>
          <a:p>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神圣家族</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德意志意识形态</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 </a:t>
            </a:r>
            <a:endParaRPr lang="zh-CN" altLang="en-US" dirty="0"/>
          </a:p>
        </p:txBody>
      </p:sp>
      <p:cxnSp>
        <p:nvCxnSpPr>
          <p:cNvPr id="19" name="直接箭头连接符 18">
            <a:extLst>
              <a:ext uri="{FF2B5EF4-FFF2-40B4-BE49-F238E27FC236}">
                <a16:creationId xmlns:a16="http://schemas.microsoft.com/office/drawing/2014/main" id="{0EFE1B0A-3DD5-4109-8846-6E775ABB6C7E}"/>
              </a:ext>
            </a:extLst>
          </p:cNvPr>
          <p:cNvCxnSpPr/>
          <p:nvPr/>
        </p:nvCxnSpPr>
        <p:spPr>
          <a:xfrm flipV="1">
            <a:off x="8420741" y="3035380"/>
            <a:ext cx="1051250" cy="447466"/>
          </a:xfrm>
          <a:prstGeom prst="straightConnector1">
            <a:avLst/>
          </a:prstGeom>
          <a:ln w="12700">
            <a:solidFill>
              <a:srgbClr val="002060"/>
            </a:solidFill>
            <a:tailEnd type="triangle"/>
          </a:ln>
        </p:spPr>
        <p:style>
          <a:lnRef idx="1">
            <a:schemeClr val="accent1"/>
          </a:lnRef>
          <a:fillRef idx="0">
            <a:schemeClr val="accent1"/>
          </a:fillRef>
          <a:effectRef idx="0">
            <a:schemeClr val="accent1"/>
          </a:effectRef>
          <a:fontRef idx="minor">
            <a:schemeClr val="tx1"/>
          </a:fontRef>
        </p:style>
      </p:cxnSp>
      <p:pic>
        <p:nvPicPr>
          <p:cNvPr id="20" name="马原效果视频">
            <a:hlinkClick r:id="" action="ppaction://media"/>
            <a:extLst>
              <a:ext uri="{FF2B5EF4-FFF2-40B4-BE49-F238E27FC236}">
                <a16:creationId xmlns:a16="http://schemas.microsoft.com/office/drawing/2014/main" id="{752C4115-3861-4C45-BF97-FBADFD97C45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26519" y="4046675"/>
            <a:ext cx="3735793" cy="2626730"/>
          </a:xfrm>
          <a:prstGeom prst="rect">
            <a:avLst/>
          </a:prstGeom>
        </p:spPr>
      </p:pic>
      <p:sp>
        <p:nvSpPr>
          <p:cNvPr id="21" name="矩形 20">
            <a:extLst>
              <a:ext uri="{FF2B5EF4-FFF2-40B4-BE49-F238E27FC236}">
                <a16:creationId xmlns:a16="http://schemas.microsoft.com/office/drawing/2014/main" id="{1F0A1002-43F2-4955-8F19-90BF0DCC5C45}"/>
              </a:ext>
            </a:extLst>
          </p:cNvPr>
          <p:cNvSpPr/>
          <p:nvPr/>
        </p:nvSpPr>
        <p:spPr>
          <a:xfrm>
            <a:off x="5619110" y="4185912"/>
            <a:ext cx="4693914" cy="461665"/>
          </a:xfrm>
          <a:prstGeom prst="rect">
            <a:avLst/>
          </a:prstGeom>
        </p:spPr>
        <p:txBody>
          <a:bodyPr wrap="none">
            <a:spAutoFit/>
          </a:bodyPr>
          <a:lstStyle/>
          <a:p>
            <a:r>
              <a:rPr lang="en-US" altLang="zh-CN" sz="2400" dirty="0">
                <a:solidFill>
                  <a:srgbClr val="002060"/>
                </a:solidFill>
                <a:latin typeface="微软雅黑" panose="020B0503020204020204" pitchFamily="34" charset="-122"/>
                <a:ea typeface="微软雅黑" panose="020B0503020204020204" pitchFamily="34" charset="-122"/>
              </a:rPr>
              <a:t>1848</a:t>
            </a:r>
            <a:r>
              <a:rPr lang="zh-CN" altLang="en-US" sz="2400" dirty="0">
                <a:solidFill>
                  <a:srgbClr val="002060"/>
                </a:solidFill>
                <a:latin typeface="微软雅黑" panose="020B0503020204020204" pitchFamily="34" charset="-122"/>
                <a:ea typeface="微软雅黑" panose="020B0503020204020204" pitchFamily="34" charset="-122"/>
              </a:rPr>
              <a:t>年 马恩发表</a:t>
            </a:r>
            <a:r>
              <a:rPr lang="en-US" altLang="zh-CN" sz="2400" dirty="0">
                <a:solidFill>
                  <a:srgbClr val="002060"/>
                </a:solidFill>
                <a:latin typeface="微软雅黑" panose="020B0503020204020204" pitchFamily="34" charset="-122"/>
                <a:ea typeface="微软雅黑" panose="020B0503020204020204" pitchFamily="34" charset="-122"/>
              </a:rPr>
              <a:t>《</a:t>
            </a:r>
            <a:r>
              <a:rPr lang="zh-CN" altLang="en-US" sz="2400" dirty="0">
                <a:solidFill>
                  <a:srgbClr val="002060"/>
                </a:solidFill>
                <a:latin typeface="微软雅黑" panose="020B0503020204020204" pitchFamily="34" charset="-122"/>
                <a:ea typeface="微软雅黑" panose="020B0503020204020204" pitchFamily="34" charset="-122"/>
              </a:rPr>
              <a:t>共产党宣言</a:t>
            </a:r>
            <a:r>
              <a:rPr lang="en-US" altLang="zh-CN" sz="2400" dirty="0">
                <a:solidFill>
                  <a:srgbClr val="002060"/>
                </a:solidFill>
                <a:latin typeface="微软雅黑" panose="020B0503020204020204" pitchFamily="34" charset="-122"/>
                <a:ea typeface="微软雅黑" panose="020B0503020204020204" pitchFamily="34" charset="-122"/>
              </a:rPr>
              <a:t>》</a:t>
            </a:r>
            <a:endParaRPr lang="zh-CN" altLang="en-US" sz="2400" dirty="0">
              <a:solidFill>
                <a:srgbClr val="002060"/>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1360C4C0-F8DE-47EC-8AF8-67C4B6458256}"/>
              </a:ext>
            </a:extLst>
          </p:cNvPr>
          <p:cNvSpPr/>
          <p:nvPr/>
        </p:nvSpPr>
        <p:spPr>
          <a:xfrm>
            <a:off x="5619110" y="4795012"/>
            <a:ext cx="5001690" cy="461665"/>
          </a:xfrm>
          <a:prstGeom prst="rect">
            <a:avLst/>
          </a:prstGeom>
        </p:spPr>
        <p:txBody>
          <a:bodyPr wrap="none">
            <a:spAutoFit/>
          </a:bodyPr>
          <a:lstStyle/>
          <a:p>
            <a:r>
              <a:rPr lang="en-US" altLang="zh-CN" sz="2400" dirty="0">
                <a:solidFill>
                  <a:srgbClr val="002060"/>
                </a:solidFill>
                <a:latin typeface="微软雅黑" panose="020B0503020204020204" pitchFamily="34" charset="-122"/>
                <a:ea typeface="微软雅黑" panose="020B0503020204020204" pitchFamily="34" charset="-122"/>
              </a:rPr>
              <a:t>1867</a:t>
            </a:r>
            <a:r>
              <a:rPr lang="zh-CN" altLang="en-US" sz="2400" dirty="0">
                <a:solidFill>
                  <a:srgbClr val="002060"/>
                </a:solidFill>
                <a:latin typeface="微软雅黑" panose="020B0503020204020204" pitchFamily="34" charset="-122"/>
                <a:ea typeface="微软雅黑" panose="020B0503020204020204" pitchFamily="34" charset="-122"/>
              </a:rPr>
              <a:t>年 </a:t>
            </a:r>
            <a:r>
              <a:rPr lang="en-US" altLang="zh-CN" sz="2400" dirty="0">
                <a:solidFill>
                  <a:srgbClr val="002060"/>
                </a:solidFill>
                <a:latin typeface="微软雅黑" panose="020B0503020204020204" pitchFamily="34" charset="-122"/>
                <a:ea typeface="微软雅黑" panose="020B0503020204020204" pitchFamily="34" charset="-122"/>
              </a:rPr>
              <a:t>《</a:t>
            </a:r>
            <a:r>
              <a:rPr lang="zh-CN" altLang="en-US" sz="2400" dirty="0">
                <a:solidFill>
                  <a:srgbClr val="002060"/>
                </a:solidFill>
                <a:latin typeface="微软雅黑" panose="020B0503020204020204" pitchFamily="34" charset="-122"/>
                <a:ea typeface="微软雅黑" panose="020B0503020204020204" pitchFamily="34" charset="-122"/>
              </a:rPr>
              <a:t>资本论</a:t>
            </a:r>
            <a:r>
              <a:rPr lang="en-US" altLang="zh-CN" sz="2400" dirty="0">
                <a:solidFill>
                  <a:srgbClr val="002060"/>
                </a:solidFill>
                <a:latin typeface="微软雅黑" panose="020B0503020204020204" pitchFamily="34" charset="-122"/>
                <a:ea typeface="微软雅黑" panose="020B0503020204020204" pitchFamily="34" charset="-122"/>
              </a:rPr>
              <a:t>》</a:t>
            </a:r>
            <a:r>
              <a:rPr lang="zh-CN" altLang="en-US" sz="2400" dirty="0">
                <a:solidFill>
                  <a:srgbClr val="002060"/>
                </a:solidFill>
                <a:latin typeface="微软雅黑" panose="020B0503020204020204" pitchFamily="34" charset="-122"/>
                <a:ea typeface="微软雅黑" panose="020B0503020204020204" pitchFamily="34" charset="-122"/>
              </a:rPr>
              <a:t>第一卷正式出版</a:t>
            </a:r>
          </a:p>
        </p:txBody>
      </p:sp>
      <p:sp>
        <p:nvSpPr>
          <p:cNvPr id="23" name="矩形 22">
            <a:extLst>
              <a:ext uri="{FF2B5EF4-FFF2-40B4-BE49-F238E27FC236}">
                <a16:creationId xmlns:a16="http://schemas.microsoft.com/office/drawing/2014/main" id="{34797C9F-203F-42E3-9492-90782FDBDA5A}"/>
              </a:ext>
            </a:extLst>
          </p:cNvPr>
          <p:cNvSpPr/>
          <p:nvPr/>
        </p:nvSpPr>
        <p:spPr>
          <a:xfrm>
            <a:off x="5584706" y="5401216"/>
            <a:ext cx="6232796" cy="461665"/>
          </a:xfrm>
          <a:prstGeom prst="rect">
            <a:avLst/>
          </a:prstGeom>
        </p:spPr>
        <p:txBody>
          <a:bodyPr wrap="none">
            <a:spAutoFit/>
          </a:bodyPr>
          <a:lstStyle/>
          <a:p>
            <a:r>
              <a:rPr lang="en-US" altLang="zh-CN" sz="2400" dirty="0">
                <a:solidFill>
                  <a:srgbClr val="002060"/>
                </a:solidFill>
                <a:latin typeface="微软雅黑" panose="020B0503020204020204" pitchFamily="34" charset="-122"/>
                <a:ea typeface="微软雅黑" panose="020B0503020204020204" pitchFamily="34" charset="-122"/>
              </a:rPr>
              <a:t>1894</a:t>
            </a:r>
            <a:r>
              <a:rPr lang="zh-CN" altLang="en-US" sz="2400" dirty="0">
                <a:solidFill>
                  <a:srgbClr val="002060"/>
                </a:solidFill>
                <a:latin typeface="微软雅黑" panose="020B0503020204020204" pitchFamily="34" charset="-122"/>
                <a:ea typeface="微软雅黑" panose="020B0503020204020204" pitchFamily="34" charset="-122"/>
              </a:rPr>
              <a:t>年 </a:t>
            </a:r>
            <a:r>
              <a:rPr lang="en-US" altLang="zh-CN" sz="2400" dirty="0">
                <a:solidFill>
                  <a:srgbClr val="002060"/>
                </a:solidFill>
                <a:latin typeface="微软雅黑" panose="020B0503020204020204" pitchFamily="34" charset="-122"/>
                <a:ea typeface="微软雅黑" panose="020B0503020204020204" pitchFamily="34" charset="-122"/>
              </a:rPr>
              <a:t>《</a:t>
            </a:r>
            <a:r>
              <a:rPr lang="zh-CN" altLang="en-US" sz="2400" dirty="0">
                <a:solidFill>
                  <a:srgbClr val="002060"/>
                </a:solidFill>
                <a:latin typeface="微软雅黑" panose="020B0503020204020204" pitchFamily="34" charset="-122"/>
                <a:ea typeface="微软雅黑" panose="020B0503020204020204" pitchFamily="34" charset="-122"/>
              </a:rPr>
              <a:t>资本论</a:t>
            </a:r>
            <a:r>
              <a:rPr lang="en-US" altLang="zh-CN" sz="2400" dirty="0">
                <a:solidFill>
                  <a:srgbClr val="002060"/>
                </a:solidFill>
                <a:latin typeface="微软雅黑" panose="020B0503020204020204" pitchFamily="34" charset="-122"/>
                <a:ea typeface="微软雅黑" panose="020B0503020204020204" pitchFamily="34" charset="-122"/>
              </a:rPr>
              <a:t>》</a:t>
            </a:r>
            <a:r>
              <a:rPr lang="zh-CN" altLang="en-US" sz="2400" dirty="0">
                <a:solidFill>
                  <a:srgbClr val="002060"/>
                </a:solidFill>
                <a:latin typeface="微软雅黑" panose="020B0503020204020204" pitchFamily="34" charset="-122"/>
                <a:ea typeface="微软雅黑" panose="020B0503020204020204" pitchFamily="34" charset="-122"/>
              </a:rPr>
              <a:t>第三卷由恩格斯整理出版</a:t>
            </a:r>
          </a:p>
        </p:txBody>
      </p:sp>
      <p:sp>
        <p:nvSpPr>
          <p:cNvPr id="24" name="矩形 23">
            <a:extLst>
              <a:ext uri="{FF2B5EF4-FFF2-40B4-BE49-F238E27FC236}">
                <a16:creationId xmlns:a16="http://schemas.microsoft.com/office/drawing/2014/main" id="{9EDB1100-26C3-473A-A1D3-9181167F3FEA}"/>
              </a:ext>
            </a:extLst>
          </p:cNvPr>
          <p:cNvSpPr/>
          <p:nvPr/>
        </p:nvSpPr>
        <p:spPr>
          <a:xfrm>
            <a:off x="5644024" y="6007473"/>
            <a:ext cx="3237518" cy="461665"/>
          </a:xfrm>
          <a:prstGeom prst="rect">
            <a:avLst/>
          </a:prstGeom>
        </p:spPr>
        <p:txBody>
          <a:bodyPr wrap="square">
            <a:spAutoFit/>
          </a:bodyPr>
          <a:lstStyle/>
          <a:p>
            <a:r>
              <a:rPr lang="zh-CN" altLang="en-US" sz="2400" b="1" dirty="0">
                <a:solidFill>
                  <a:srgbClr val="002060"/>
                </a:solidFill>
                <a:latin typeface="微软雅黑" panose="020B0503020204020204" pitchFamily="34" charset="-122"/>
                <a:ea typeface="微软雅黑" panose="020B0503020204020204" pitchFamily="34" charset="-122"/>
              </a:rPr>
              <a:t>认识马克思的思想历程</a:t>
            </a:r>
          </a:p>
        </p:txBody>
      </p:sp>
    </p:spTree>
    <p:extLst>
      <p:ext uri="{BB962C8B-B14F-4D97-AF65-F5344CB8AC3E}">
        <p14:creationId xmlns:p14="http://schemas.microsoft.com/office/powerpoint/2010/main" val="3486621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17"/>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19"/>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21"/>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22"/>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nodeType="clickEffect">
                                  <p:stCondLst>
                                    <p:cond delay="0"/>
                                  </p:stCondLst>
                                  <p:childTnLst>
                                    <p:set>
                                      <p:cBhvr>
                                        <p:cTn id="73" dur="1" fill="hold">
                                          <p:stCondLst>
                                            <p:cond delay="0"/>
                                          </p:stCondLst>
                                        </p:cTn>
                                        <p:tgtEl>
                                          <p:spTgt spid="23">
                                            <p:txEl>
                                              <p:pRg st="0" end="0"/>
                                            </p:txEl>
                                          </p:spTgt>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grpId="0" nodeType="clickEffect">
                                  <p:stCondLst>
                                    <p:cond delay="0"/>
                                  </p:stCondLst>
                                  <p:childTnLst>
                                    <p:set>
                                      <p:cBhvr>
                                        <p:cTn id="77"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8" fill="hold" display="0">
                  <p:stCondLst>
                    <p:cond delay="indefinite"/>
                  </p:stCondLst>
                </p:cTn>
                <p:tgtEl>
                  <p:spTgt spid="20"/>
                </p:tgtEl>
              </p:cMediaNode>
            </p:video>
          </p:childTnLst>
        </p:cTn>
      </p:par>
    </p:tnLst>
    <p:bldLst>
      <p:bldP spid="4" grpId="0"/>
      <p:bldP spid="5" grpId="0"/>
      <p:bldP spid="7" grpId="0"/>
      <p:bldP spid="8" grpId="0"/>
      <p:bldP spid="9" grpId="0"/>
      <p:bldP spid="10" grpId="0"/>
      <p:bldP spid="11" grpId="0"/>
      <p:bldP spid="12" grpId="0"/>
      <p:bldP spid="13" grpId="0"/>
      <p:bldP spid="14" grpId="0"/>
      <p:bldP spid="15" grpId="0"/>
      <p:bldP spid="16" grpId="0"/>
      <p:bldP spid="17" grpId="0"/>
      <p:bldP spid="21" grpId="0"/>
      <p:bldP spid="22" grpId="0"/>
      <p:bldP spid="2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EC16BB37-903A-488D-9B7B-8C824A048169}"/>
              </a:ext>
            </a:extLst>
          </p:cNvPr>
          <p:cNvSpPr/>
          <p:nvPr/>
        </p:nvSpPr>
        <p:spPr>
          <a:xfrm>
            <a:off x="1524000" y="0"/>
            <a:ext cx="9144000"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n-ea"/>
            </a:endParaRPr>
          </a:p>
        </p:txBody>
      </p:sp>
      <p:pic>
        <p:nvPicPr>
          <p:cNvPr id="25603" name="图片 10">
            <a:extLst>
              <a:ext uri="{FF2B5EF4-FFF2-40B4-BE49-F238E27FC236}">
                <a16:creationId xmlns:a16="http://schemas.microsoft.com/office/drawing/2014/main" id="{5EB4D32B-35F6-4E4D-9E1C-13B4387C4DC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523999" y="0"/>
            <a:ext cx="9140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1">
            <a:extLst>
              <a:ext uri="{FF2B5EF4-FFF2-40B4-BE49-F238E27FC236}">
                <a16:creationId xmlns:a16="http://schemas.microsoft.com/office/drawing/2014/main" id="{D40465F1-9118-43CE-BFF5-693AECB91087}"/>
              </a:ext>
            </a:extLst>
          </p:cNvPr>
          <p:cNvSpPr>
            <a:spLocks noChangeArrowheads="1"/>
          </p:cNvSpPr>
          <p:nvPr/>
        </p:nvSpPr>
        <p:spPr bwMode="auto">
          <a:xfrm>
            <a:off x="1520823" y="2368000"/>
            <a:ext cx="8521285" cy="892552"/>
          </a:xfrm>
          <a:prstGeom prst="rect">
            <a:avLst/>
          </a:prstGeom>
          <a:noFill/>
          <a:ln>
            <a:noFill/>
          </a:ln>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ctr">
              <a:lnSpc>
                <a:spcPct val="100000"/>
              </a:lnSpc>
              <a:spcBef>
                <a:spcPct val="0"/>
              </a:spcBef>
              <a:buNone/>
              <a:defRPr/>
            </a:pPr>
            <a:r>
              <a:rPr lang="zh-CN" altLang="en-US" sz="5200" b="1" dirty="0">
                <a:solidFill>
                  <a:srgbClr val="002060"/>
                </a:solidFill>
                <a:latin typeface="+mn-ea"/>
                <a:ea typeface="+mn-ea"/>
                <a:sym typeface="Arial" panose="020B0604020202020204" pitchFamily="34" charset="0"/>
              </a:rPr>
              <a:t>世界的多样性与物质统一性</a:t>
            </a:r>
            <a:endParaRPr lang="en-US" altLang="zh-CN" sz="5200" b="1" dirty="0">
              <a:solidFill>
                <a:srgbClr val="002060"/>
              </a:solidFill>
              <a:latin typeface="+mn-ea"/>
              <a:ea typeface="+mn-ea"/>
              <a:sym typeface="Arial" panose="020B0604020202020204" pitchFamily="34" charset="0"/>
            </a:endParaRPr>
          </a:p>
        </p:txBody>
      </p:sp>
    </p:spTree>
    <p:extLst>
      <p:ext uri="{BB962C8B-B14F-4D97-AF65-F5344CB8AC3E}">
        <p14:creationId xmlns:p14="http://schemas.microsoft.com/office/powerpoint/2010/main" val="400565886"/>
      </p:ext>
    </p:extLst>
  </p:cSld>
  <p:clrMapOvr>
    <a:masterClrMapping/>
  </p:clrMapOvr>
  <p:transition>
    <p:circl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60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35" presetClass="path" presetSubtype="0" accel="50000" decel="50000" fill="hold" grpId="1" nodeType="withEffect">
                                  <p:stCondLst>
                                    <p:cond delay="600"/>
                                  </p:stCondLst>
                                  <p:childTnLst>
                                    <p:animMotion origin="layout" path="M 1.25E-6 3.33333E-6 L 0.31575 3.33333E-6 " pathEditMode="relative" rAng="0" ptsTypes="AA">
                                      <p:cBhvr>
                                        <p:cTn id="11" dur="1000" spd="-100000" fill="hold"/>
                                        <p:tgtEl>
                                          <p:spTgt spid="12"/>
                                        </p:tgtEl>
                                        <p:attrNameLst>
                                          <p:attrName>ppt_x,ppt_y</p:attrName>
                                        </p:attrNameLst>
                                      </p:cBhvr>
                                      <p:rCtr x="1578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15">
            <a:extLst>
              <a:ext uri="{FF2B5EF4-FFF2-40B4-BE49-F238E27FC236}">
                <a16:creationId xmlns:a16="http://schemas.microsoft.com/office/drawing/2014/main" id="{ABDDB04C-F2F0-4641-AE7F-BE4C0F1BC2B2}"/>
              </a:ext>
            </a:extLst>
          </p:cNvPr>
          <p:cNvSpPr/>
          <p:nvPr/>
        </p:nvSpPr>
        <p:spPr bwMode="auto">
          <a:xfrm>
            <a:off x="3725757" y="487940"/>
            <a:ext cx="4056584"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何为哲学</a:t>
            </a:r>
          </a:p>
        </p:txBody>
      </p:sp>
      <p:sp>
        <p:nvSpPr>
          <p:cNvPr id="4" name="TextBox 15">
            <a:extLst>
              <a:ext uri="{FF2B5EF4-FFF2-40B4-BE49-F238E27FC236}">
                <a16:creationId xmlns:a16="http://schemas.microsoft.com/office/drawing/2014/main" id="{397D7B35-575C-4850-B419-DBFD80C1646C}"/>
              </a:ext>
            </a:extLst>
          </p:cNvPr>
          <p:cNvSpPr txBox="1">
            <a:spLocks noChangeArrowheads="1"/>
          </p:cNvSpPr>
          <p:nvPr/>
        </p:nvSpPr>
        <p:spPr bwMode="auto">
          <a:xfrm>
            <a:off x="1226081" y="1638550"/>
            <a:ext cx="8528988" cy="947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t" anchorCtr="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eaLnBrk="1" hangingPunct="1">
              <a:lnSpc>
                <a:spcPts val="2500"/>
              </a:lnSpc>
              <a:buFont typeface="Arial" panose="020B0604020202020204" pitchFamily="34" charset="0"/>
              <a:buChar char="•"/>
            </a:pP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rPr>
              <a:t>Philosophy=Philia </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爱</a:t>
            </a:r>
            <a:r>
              <a:rPr lang="en-US" altLang="zh-CN" b="1" dirty="0">
                <a:solidFill>
                  <a:schemeClr val="tx1">
                    <a:lumMod val="95000"/>
                    <a:lumOff val="5000"/>
                  </a:schemeClr>
                </a:solidFill>
                <a:latin typeface="微软雅黑" panose="020B0503020204020204" pitchFamily="34" charset="-122"/>
                <a:ea typeface="微软雅黑" panose="020B0503020204020204" pitchFamily="34" charset="-122"/>
              </a:rPr>
              <a:t>+Sophia </a:t>
            </a: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智慧</a:t>
            </a:r>
            <a:endParaRPr lang="en-US" altLang="zh-CN" b="1" dirty="0">
              <a:solidFill>
                <a:schemeClr val="tx1">
                  <a:lumMod val="95000"/>
                  <a:lumOff val="5000"/>
                </a:schemeClr>
              </a:solidFill>
              <a:latin typeface="微软雅黑" panose="020B0503020204020204" pitchFamily="34" charset="-122"/>
              <a:ea typeface="微软雅黑" panose="020B0503020204020204" pitchFamily="34" charset="-122"/>
            </a:endParaRPr>
          </a:p>
          <a:p>
            <a:pPr marL="285750" indent="-285750" eaLnBrk="1" hangingPunct="1">
              <a:lnSpc>
                <a:spcPts val="2500"/>
              </a:lnSpc>
              <a:buFont typeface="Arial" panose="020B0604020202020204" pitchFamily="34" charset="0"/>
              <a:buChar char="•"/>
            </a:pP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rPr>
              <a:t>1862</a:t>
            </a:r>
            <a:r>
              <a:rPr lang="zh-CN" altLang="en-US" dirty="0">
                <a:solidFill>
                  <a:schemeClr val="tx1">
                    <a:lumMod val="95000"/>
                    <a:lumOff val="5000"/>
                  </a:schemeClr>
                </a:solidFill>
                <a:latin typeface="微软雅黑" panose="020B0503020204020204" pitchFamily="34" charset="-122"/>
                <a:ea typeface="微软雅黑" panose="020B0503020204020204" pitchFamily="34" charset="-122"/>
              </a:rPr>
              <a:t>年日本哲学家西周把英文</a:t>
            </a: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rPr>
              <a:t>philosophy</a:t>
            </a:r>
            <a:r>
              <a:rPr lang="zh-CN" altLang="en-US" dirty="0">
                <a:solidFill>
                  <a:schemeClr val="tx1">
                    <a:lumMod val="95000"/>
                    <a:lumOff val="5000"/>
                  </a:schemeClr>
                </a:solidFill>
                <a:latin typeface="微软雅黑" panose="020B0503020204020204" pitchFamily="34" charset="-122"/>
                <a:ea typeface="微软雅黑" panose="020B0503020204020204" pitchFamily="34" charset="-122"/>
              </a:rPr>
              <a:t>一词译为“哲学”</a:t>
            </a:r>
          </a:p>
          <a:p>
            <a:pPr marL="285750" indent="-285750" eaLnBrk="1" hangingPunct="1">
              <a:lnSpc>
                <a:spcPts val="2500"/>
              </a:lnSpc>
              <a:buFont typeface="Arial" panose="020B0604020202020204" pitchFamily="34" charset="0"/>
              <a:buChar char="•"/>
            </a:pPr>
            <a:r>
              <a:rPr lang="en-US" altLang="zh-CN" dirty="0">
                <a:solidFill>
                  <a:schemeClr val="tx1">
                    <a:lumMod val="95000"/>
                    <a:lumOff val="5000"/>
                  </a:schemeClr>
                </a:solidFill>
                <a:latin typeface="微软雅黑" panose="020B0503020204020204" pitchFamily="34" charset="-122"/>
                <a:ea typeface="微软雅黑" panose="020B0503020204020204" pitchFamily="34" charset="-122"/>
              </a:rPr>
              <a:t>1896</a:t>
            </a:r>
            <a:r>
              <a:rPr lang="zh-CN" altLang="en-US" dirty="0">
                <a:solidFill>
                  <a:schemeClr val="tx1">
                    <a:lumMod val="95000"/>
                    <a:lumOff val="5000"/>
                  </a:schemeClr>
                </a:solidFill>
                <a:latin typeface="微软雅黑" panose="020B0503020204020204" pitchFamily="34" charset="-122"/>
                <a:ea typeface="微软雅黑" panose="020B0503020204020204" pitchFamily="34" charset="-122"/>
              </a:rPr>
              <a:t>年前后，中国晚清学者黄遵宪把“哲学”一词从日本引入中国</a:t>
            </a:r>
            <a:endParaRPr lang="en-US" altLang="zh-CN"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5" name="TextBox 15">
            <a:extLst>
              <a:ext uri="{FF2B5EF4-FFF2-40B4-BE49-F238E27FC236}">
                <a16:creationId xmlns:a16="http://schemas.microsoft.com/office/drawing/2014/main" id="{01ECDFBD-414B-4C40-8949-6319A517215A}"/>
              </a:ext>
            </a:extLst>
          </p:cNvPr>
          <p:cNvSpPr txBox="1">
            <a:spLocks noChangeArrowheads="1"/>
          </p:cNvSpPr>
          <p:nvPr/>
        </p:nvSpPr>
        <p:spPr bwMode="auto">
          <a:xfrm>
            <a:off x="1226080" y="2884255"/>
            <a:ext cx="9011223" cy="947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t" anchorCtr="0"/>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marL="285750" indent="-285750" eaLnBrk="1" hangingPunct="1">
              <a:lnSpc>
                <a:spcPts val="2500"/>
              </a:lnSpc>
              <a:buFont typeface="Arial" panose="020B0604020202020204" pitchFamily="34" charset="0"/>
              <a:buChar char="•"/>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牛津哲学指南</a:t>
            </a:r>
            <a:endParaRPr lang="en-US" altLang="zh-CN" b="1" dirty="0">
              <a:solidFill>
                <a:schemeClr val="tx1">
                  <a:lumMod val="95000"/>
                  <a:lumOff val="5000"/>
                </a:schemeClr>
              </a:solidFill>
              <a:latin typeface="微软雅黑" panose="020B0503020204020204" pitchFamily="34" charset="-122"/>
              <a:ea typeface="微软雅黑" panose="020B0503020204020204" pitchFamily="34" charset="-122"/>
            </a:endParaRPr>
          </a:p>
          <a:p>
            <a:pPr marL="285750" indent="-285750">
              <a:lnSpc>
                <a:spcPts val="2500"/>
              </a:lnSpc>
              <a:buFont typeface="Arial" panose="020B0604020202020204" pitchFamily="34" charset="0"/>
              <a:buChar char="•"/>
            </a:pPr>
            <a:r>
              <a:rPr lang="zh-CN" altLang="en-US" dirty="0">
                <a:solidFill>
                  <a:schemeClr val="tx1">
                    <a:lumMod val="95000"/>
                    <a:lumOff val="5000"/>
                  </a:schemeClr>
                </a:solidFill>
                <a:latin typeface="微软雅黑" panose="020B0503020204020204" pitchFamily="34" charset="-122"/>
                <a:ea typeface="微软雅黑" panose="020B0503020204020204" pitchFamily="34" charset="-122"/>
              </a:rPr>
              <a:t>哲学是一种理性的批判性思维，或多或少对世界进行系统化、信仰辩护和人生引导。</a:t>
            </a:r>
            <a:endParaRPr lang="en-US" altLang="zh-CN"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02A24129-E7C4-4331-A842-EA405FCBDD20}"/>
              </a:ext>
            </a:extLst>
          </p:cNvPr>
          <p:cNvSpPr txBox="1"/>
          <p:nvPr/>
        </p:nvSpPr>
        <p:spPr>
          <a:xfrm>
            <a:off x="1327950" y="3831510"/>
            <a:ext cx="8528988" cy="1217577"/>
          </a:xfrm>
          <a:prstGeom prst="rect">
            <a:avLst/>
          </a:prstGeom>
          <a:noFill/>
        </p:spPr>
        <p:txBody>
          <a:bodyPr wrap="square">
            <a:spAutoFit/>
          </a:bodyPr>
          <a:lstStyle/>
          <a:p>
            <a:pPr>
              <a:lnSpc>
                <a:spcPct val="130000"/>
              </a:lnSpc>
            </a:pPr>
            <a:r>
              <a:rPr lang="zh-CN" altLang="zh-CN" sz="2000" b="1" kern="100" dirty="0">
                <a:solidFill>
                  <a:srgbClr val="002060"/>
                </a:solidFill>
                <a:effectLst/>
                <a:latin typeface="等线" panose="02010600030101010101" pitchFamily="2" charset="-122"/>
                <a:ea typeface="微软雅黑" panose="020B0503020204020204" pitchFamily="34" charset="-122"/>
                <a:cs typeface="Times New Roman" panose="02020603050405020304" pitchFamily="18" charset="0"/>
              </a:rPr>
              <a:t>哲学是系统化、理论化的世界观，是对自然知识、社会知识和思维知识的概括和总结，它提供了对于世界以及人与世界关系的全面而深刻的思考。</a:t>
            </a:r>
            <a:endParaRPr lang="zh-CN" altLang="zh-CN" sz="2000" b="1" kern="100" dirty="0">
              <a:solidFill>
                <a:srgbClr val="002060"/>
              </a:solidFill>
              <a:effectLst/>
              <a:latin typeface="等线" panose="02010600030101010101" pitchFamily="2" charset="-122"/>
              <a:ea typeface="等线" panose="02010600030101010101" pitchFamily="2" charset="-122"/>
              <a:cs typeface="Times New Roman" panose="02020603050405020304" pitchFamily="18" charset="0"/>
            </a:endParaRPr>
          </a:p>
          <a:p>
            <a:pPr lvl="0">
              <a:lnSpc>
                <a:spcPct val="130000"/>
              </a:lnSpc>
            </a:pPr>
            <a:endParaRPr lang="zh-CN" altLang="en-US" dirty="0">
              <a:solidFill>
                <a:schemeClr val="tx1">
                  <a:lumMod val="95000"/>
                  <a:lumOff val="5000"/>
                </a:schemeClr>
              </a:solidFill>
              <a:latin typeface="微软雅黑" panose="020B0503020204020204" pitchFamily="34" charset="-122"/>
              <a:ea typeface="微软雅黑" panose="020B0503020204020204" pitchFamily="34" charset="-122"/>
              <a:sym typeface="+mn-lt"/>
            </a:endParaRPr>
          </a:p>
        </p:txBody>
      </p:sp>
      <p:sp>
        <p:nvSpPr>
          <p:cNvPr id="8" name="文本框 7">
            <a:extLst>
              <a:ext uri="{FF2B5EF4-FFF2-40B4-BE49-F238E27FC236}">
                <a16:creationId xmlns:a16="http://schemas.microsoft.com/office/drawing/2014/main" id="{504B017B-96FE-4E8C-89F5-5FBE4994B020}"/>
              </a:ext>
            </a:extLst>
          </p:cNvPr>
          <p:cNvSpPr txBox="1"/>
          <p:nvPr/>
        </p:nvSpPr>
        <p:spPr>
          <a:xfrm>
            <a:off x="1327950" y="4977823"/>
            <a:ext cx="8528988" cy="853567"/>
          </a:xfrm>
          <a:prstGeom prst="rect">
            <a:avLst/>
          </a:prstGeom>
          <a:noFill/>
        </p:spPr>
        <p:txBody>
          <a:bodyPr wrap="square">
            <a:spAutoFit/>
          </a:bodyPr>
          <a:lstStyle/>
          <a:p>
            <a:pPr>
              <a:lnSpc>
                <a:spcPct val="130000"/>
              </a:lnSpc>
            </a:pPr>
            <a:r>
              <a:rPr lang="zh-CN" altLang="en-US" sz="2000" b="1" kern="100" dirty="0">
                <a:solidFill>
                  <a:srgbClr val="002060"/>
                </a:solidFill>
                <a:effectLst/>
                <a:latin typeface="等线" panose="02010600030101010101" pitchFamily="2" charset="-122"/>
                <a:ea typeface="微软雅黑" panose="020B0503020204020204" pitchFamily="34" charset="-122"/>
                <a:cs typeface="Times New Roman" panose="02020603050405020304" pitchFamily="18" charset="0"/>
              </a:rPr>
              <a:t>恩格斯明确指出：“全部哲学，特别是近代哲学的重大的基本问题，是思维和存在的关系问题。”</a:t>
            </a:r>
            <a:endParaRPr lang="zh-CN" altLang="en-US" dirty="0">
              <a:solidFill>
                <a:schemeClr val="tx1">
                  <a:lumMod val="95000"/>
                  <a:lumOff val="5000"/>
                </a:schemeClr>
              </a:solidFill>
              <a:latin typeface="微软雅黑" panose="020B0503020204020204" pitchFamily="34" charset="-122"/>
              <a:ea typeface="微软雅黑" panose="020B0503020204020204" pitchFamily="34" charset="-122"/>
              <a:sym typeface="+mn-lt"/>
            </a:endParaRPr>
          </a:p>
        </p:txBody>
      </p:sp>
      <p:sp>
        <p:nvSpPr>
          <p:cNvPr id="2" name="矩形 1">
            <a:extLst>
              <a:ext uri="{FF2B5EF4-FFF2-40B4-BE49-F238E27FC236}">
                <a16:creationId xmlns:a16="http://schemas.microsoft.com/office/drawing/2014/main" id="{F3BE0537-2DBE-47AB-825D-FC6E5718FFC5}"/>
              </a:ext>
            </a:extLst>
          </p:cNvPr>
          <p:cNvSpPr/>
          <p:nvPr/>
        </p:nvSpPr>
        <p:spPr>
          <a:xfrm>
            <a:off x="1327950" y="6010734"/>
            <a:ext cx="2749471" cy="400110"/>
          </a:xfrm>
          <a:prstGeom prst="rect">
            <a:avLst/>
          </a:prstGeom>
        </p:spPr>
        <p:txBody>
          <a:bodyPr wrap="none">
            <a:spAutoFit/>
          </a:bodyPr>
          <a:lstStyle/>
          <a:p>
            <a:r>
              <a:rPr lang="zh-CN" altLang="en-US" sz="2000" b="1" kern="100" dirty="0">
                <a:solidFill>
                  <a:srgbClr val="002060"/>
                </a:solidFill>
                <a:latin typeface="等线" panose="02010600030101010101" pitchFamily="2" charset="-122"/>
                <a:ea typeface="微软雅黑" panose="020B0503020204020204" pitchFamily="34" charset="-122"/>
                <a:cs typeface="Times New Roman" panose="02020603050405020304" pitchFamily="18" charset="0"/>
              </a:rPr>
              <a:t>物质和意识的关系问题</a:t>
            </a:r>
            <a:endParaRPr lang="zh-CN" altLang="en-US" sz="2000" dirty="0"/>
          </a:p>
        </p:txBody>
      </p:sp>
      <p:sp>
        <p:nvSpPr>
          <p:cNvPr id="9" name="矩形 8">
            <a:extLst>
              <a:ext uri="{FF2B5EF4-FFF2-40B4-BE49-F238E27FC236}">
                <a16:creationId xmlns:a16="http://schemas.microsoft.com/office/drawing/2014/main" id="{38373035-CDD7-475C-92EB-2EF44C3EC499}"/>
              </a:ext>
            </a:extLst>
          </p:cNvPr>
          <p:cNvSpPr/>
          <p:nvPr/>
        </p:nvSpPr>
        <p:spPr>
          <a:xfrm>
            <a:off x="5930374" y="5474180"/>
            <a:ext cx="2749471" cy="1631216"/>
          </a:xfrm>
          <a:prstGeom prst="rect">
            <a:avLst/>
          </a:prstGeom>
        </p:spPr>
        <p:txBody>
          <a:bodyPr wrap="none">
            <a:spAutoFit/>
          </a:bodyPr>
          <a:lstStyle/>
          <a:p>
            <a:r>
              <a:rPr lang="zh-CN" altLang="en-US" sz="2000" dirty="0">
                <a:solidFill>
                  <a:srgbClr val="002060"/>
                </a:solidFill>
              </a:rPr>
              <a:t>唯物主义：本体论</a:t>
            </a:r>
            <a:endParaRPr lang="en-US" altLang="zh-CN" sz="2000" dirty="0">
              <a:solidFill>
                <a:srgbClr val="002060"/>
              </a:solidFill>
            </a:endParaRPr>
          </a:p>
          <a:p>
            <a:r>
              <a:rPr lang="zh-CN" altLang="en-US" sz="2000" dirty="0">
                <a:solidFill>
                  <a:srgbClr val="002060"/>
                </a:solidFill>
              </a:rPr>
              <a:t>辩证法：方法论</a:t>
            </a:r>
            <a:endParaRPr lang="en-US" altLang="zh-CN" sz="2000" dirty="0">
              <a:solidFill>
                <a:srgbClr val="002060"/>
              </a:solidFill>
            </a:endParaRPr>
          </a:p>
          <a:p>
            <a:r>
              <a:rPr lang="zh-CN" altLang="en-US" sz="2000" dirty="0">
                <a:solidFill>
                  <a:srgbClr val="002060"/>
                </a:solidFill>
              </a:rPr>
              <a:t>实践论：认识论</a:t>
            </a:r>
            <a:endParaRPr lang="en-US" altLang="zh-CN" sz="2000" dirty="0">
              <a:solidFill>
                <a:srgbClr val="002060"/>
              </a:solidFill>
            </a:endParaRPr>
          </a:p>
          <a:p>
            <a:r>
              <a:rPr lang="zh-CN" altLang="en-US" sz="2000" dirty="0">
                <a:solidFill>
                  <a:srgbClr val="002060"/>
                </a:solidFill>
              </a:rPr>
              <a:t>历史唯物主义：历史观</a:t>
            </a:r>
            <a:endParaRPr lang="en-US" altLang="zh-CN" sz="2000" dirty="0">
              <a:solidFill>
                <a:srgbClr val="002060"/>
              </a:solidFill>
            </a:endParaRPr>
          </a:p>
          <a:p>
            <a:endParaRPr lang="zh-CN" altLang="en-US" sz="2000" dirty="0">
              <a:solidFill>
                <a:srgbClr val="002060"/>
              </a:solidFill>
            </a:endParaRPr>
          </a:p>
        </p:txBody>
      </p:sp>
    </p:spTree>
    <p:extLst>
      <p:ext uri="{BB962C8B-B14F-4D97-AF65-F5344CB8AC3E}">
        <p14:creationId xmlns:p14="http://schemas.microsoft.com/office/powerpoint/2010/main" val="2406291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7" grpId="0"/>
      <p:bldP spid="8" grpId="0"/>
      <p:bldP spid="2"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15">
            <a:extLst>
              <a:ext uri="{FF2B5EF4-FFF2-40B4-BE49-F238E27FC236}">
                <a16:creationId xmlns:a16="http://schemas.microsoft.com/office/drawing/2014/main" id="{1E38C348-DAF6-4627-8772-98D469DE62A0}"/>
              </a:ext>
            </a:extLst>
          </p:cNvPr>
          <p:cNvSpPr/>
          <p:nvPr/>
        </p:nvSpPr>
        <p:spPr bwMode="auto">
          <a:xfrm>
            <a:off x="3173187" y="468062"/>
            <a:ext cx="5845626"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哲学的基本问题：物质和意识的关系</a:t>
            </a:r>
          </a:p>
        </p:txBody>
      </p:sp>
      <p:sp>
        <p:nvSpPr>
          <p:cNvPr id="4" name="文本框 3">
            <a:extLst>
              <a:ext uri="{FF2B5EF4-FFF2-40B4-BE49-F238E27FC236}">
                <a16:creationId xmlns:a16="http://schemas.microsoft.com/office/drawing/2014/main" id="{A4382C12-B8BF-493F-AAE1-131876C071C2}"/>
              </a:ext>
            </a:extLst>
          </p:cNvPr>
          <p:cNvSpPr txBox="1"/>
          <p:nvPr/>
        </p:nvSpPr>
        <p:spPr>
          <a:xfrm>
            <a:off x="2577401" y="3753201"/>
            <a:ext cx="1660561" cy="369332"/>
          </a:xfrm>
          <a:prstGeom prst="rect">
            <a:avLst/>
          </a:prstGeom>
          <a:noFill/>
        </p:spPr>
        <p:txBody>
          <a:bodyPr wrap="square">
            <a:spAutoFit/>
          </a:bodyPr>
          <a:lstStyle/>
          <a:p>
            <a:r>
              <a:rPr lang="en-US" altLang="zh-CN" b="1" u="sng" dirty="0">
                <a:solidFill>
                  <a:schemeClr val="tx1">
                    <a:lumMod val="95000"/>
                    <a:lumOff val="5000"/>
                  </a:schemeClr>
                </a:solidFill>
                <a:latin typeface="微软雅黑" panose="020B0503020204020204" pitchFamily="34" charset="-122"/>
                <a:ea typeface="微软雅黑" panose="020B0503020204020204" pitchFamily="34" charset="-122"/>
              </a:rPr>
              <a:t>2. </a:t>
            </a:r>
            <a:r>
              <a:rPr lang="zh-CN" altLang="en-US" b="1" u="sng" dirty="0">
                <a:solidFill>
                  <a:schemeClr val="tx1">
                    <a:lumMod val="95000"/>
                    <a:lumOff val="5000"/>
                  </a:schemeClr>
                </a:solidFill>
                <a:latin typeface="微软雅黑" panose="020B0503020204020204" pitchFamily="34" charset="-122"/>
                <a:ea typeface="微软雅黑" panose="020B0503020204020204" pitchFamily="34" charset="-122"/>
              </a:rPr>
              <a:t>有无同一性</a:t>
            </a:r>
          </a:p>
        </p:txBody>
      </p:sp>
      <p:sp>
        <p:nvSpPr>
          <p:cNvPr id="5" name="左大括号 4">
            <a:extLst>
              <a:ext uri="{FF2B5EF4-FFF2-40B4-BE49-F238E27FC236}">
                <a16:creationId xmlns:a16="http://schemas.microsoft.com/office/drawing/2014/main" id="{02689F08-D62E-4FDC-A543-E0AE8AAEC4F5}"/>
              </a:ext>
            </a:extLst>
          </p:cNvPr>
          <p:cNvSpPr/>
          <p:nvPr/>
        </p:nvSpPr>
        <p:spPr>
          <a:xfrm>
            <a:off x="4397669" y="3552545"/>
            <a:ext cx="328957" cy="770644"/>
          </a:xfrm>
          <a:prstGeom prst="leftBrace">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11BA3FCB-1256-4D0B-B56E-072D2A549106}"/>
              </a:ext>
            </a:extLst>
          </p:cNvPr>
          <p:cNvSpPr txBox="1"/>
          <p:nvPr/>
        </p:nvSpPr>
        <p:spPr>
          <a:xfrm>
            <a:off x="2572629" y="1684750"/>
            <a:ext cx="1660561" cy="369332"/>
          </a:xfrm>
          <a:prstGeom prst="rect">
            <a:avLst/>
          </a:prstGeom>
          <a:noFill/>
        </p:spPr>
        <p:txBody>
          <a:bodyPr wrap="square">
            <a:spAutoFit/>
          </a:bodyPr>
          <a:lstStyle/>
          <a:p>
            <a:r>
              <a:rPr lang="en-US" altLang="zh-CN" b="1" u="sng" dirty="0">
                <a:solidFill>
                  <a:schemeClr val="tx1">
                    <a:lumMod val="95000"/>
                    <a:lumOff val="5000"/>
                  </a:schemeClr>
                </a:solidFill>
                <a:latin typeface="微软雅黑" panose="020B0503020204020204" pitchFamily="34" charset="-122"/>
                <a:ea typeface="微软雅黑" panose="020B0503020204020204" pitchFamily="34" charset="-122"/>
              </a:rPr>
              <a:t>1. </a:t>
            </a:r>
            <a:r>
              <a:rPr lang="zh-CN" altLang="en-US" b="1" u="sng" dirty="0">
                <a:solidFill>
                  <a:schemeClr val="tx1">
                    <a:lumMod val="95000"/>
                    <a:lumOff val="5000"/>
                  </a:schemeClr>
                </a:solidFill>
                <a:latin typeface="微软雅黑" panose="020B0503020204020204" pitchFamily="34" charset="-122"/>
                <a:ea typeface="微软雅黑" panose="020B0503020204020204" pitchFamily="34" charset="-122"/>
              </a:rPr>
              <a:t>何者第一性</a:t>
            </a:r>
          </a:p>
        </p:txBody>
      </p:sp>
      <p:sp>
        <p:nvSpPr>
          <p:cNvPr id="7" name="文本框 6">
            <a:extLst>
              <a:ext uri="{FF2B5EF4-FFF2-40B4-BE49-F238E27FC236}">
                <a16:creationId xmlns:a16="http://schemas.microsoft.com/office/drawing/2014/main" id="{6D918404-8B9B-4207-BD1B-F5D502C97A82}"/>
              </a:ext>
            </a:extLst>
          </p:cNvPr>
          <p:cNvSpPr txBox="1"/>
          <p:nvPr/>
        </p:nvSpPr>
        <p:spPr>
          <a:xfrm>
            <a:off x="4855027" y="1409591"/>
            <a:ext cx="2627651" cy="874407"/>
          </a:xfrm>
          <a:prstGeom prst="rect">
            <a:avLst/>
          </a:prstGeom>
          <a:noFill/>
        </p:spPr>
        <p:txBody>
          <a:bodyPr wrap="square">
            <a:spAutoFit/>
          </a:bodyPr>
          <a:lstStyle/>
          <a:p>
            <a:pPr>
              <a:lnSpc>
                <a:spcPct val="15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唯物主义：物质第一性</a:t>
            </a:r>
            <a:endParaRPr lang="en-US" altLang="zh-CN" b="1"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唯心主义：意识第一性</a:t>
            </a:r>
          </a:p>
        </p:txBody>
      </p:sp>
      <p:sp>
        <p:nvSpPr>
          <p:cNvPr id="8" name="左大括号 7">
            <a:extLst>
              <a:ext uri="{FF2B5EF4-FFF2-40B4-BE49-F238E27FC236}">
                <a16:creationId xmlns:a16="http://schemas.microsoft.com/office/drawing/2014/main" id="{68AE7FE0-7D41-43C0-ABF8-79DAC3331951}"/>
              </a:ext>
            </a:extLst>
          </p:cNvPr>
          <p:cNvSpPr/>
          <p:nvPr/>
        </p:nvSpPr>
        <p:spPr>
          <a:xfrm>
            <a:off x="4397669" y="1513354"/>
            <a:ext cx="328957" cy="770644"/>
          </a:xfrm>
          <a:prstGeom prst="leftBrace">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9" name="文本框 8">
            <a:extLst>
              <a:ext uri="{FF2B5EF4-FFF2-40B4-BE49-F238E27FC236}">
                <a16:creationId xmlns:a16="http://schemas.microsoft.com/office/drawing/2014/main" id="{46824386-C293-480F-8400-9834FFED5DB1}"/>
              </a:ext>
            </a:extLst>
          </p:cNvPr>
          <p:cNvSpPr txBox="1"/>
          <p:nvPr/>
        </p:nvSpPr>
        <p:spPr>
          <a:xfrm>
            <a:off x="4855027" y="3500663"/>
            <a:ext cx="2627651" cy="874407"/>
          </a:xfrm>
          <a:prstGeom prst="rect">
            <a:avLst/>
          </a:prstGeom>
          <a:noFill/>
        </p:spPr>
        <p:txBody>
          <a:bodyPr wrap="square">
            <a:spAutoFit/>
          </a:bodyPr>
          <a:lstStyle/>
          <a:p>
            <a:pPr>
              <a:lnSpc>
                <a:spcPct val="15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可知论</a:t>
            </a:r>
            <a:endParaRPr lang="en-US" altLang="zh-CN" b="1" dirty="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50000"/>
              </a:lnSpc>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不可知论</a:t>
            </a:r>
          </a:p>
        </p:txBody>
      </p:sp>
      <p:sp>
        <p:nvSpPr>
          <p:cNvPr id="10" name="左大括号 9">
            <a:extLst>
              <a:ext uri="{FF2B5EF4-FFF2-40B4-BE49-F238E27FC236}">
                <a16:creationId xmlns:a16="http://schemas.microsoft.com/office/drawing/2014/main" id="{AE2380D8-E273-4B01-A299-61793628CE3E}"/>
              </a:ext>
            </a:extLst>
          </p:cNvPr>
          <p:cNvSpPr/>
          <p:nvPr/>
        </p:nvSpPr>
        <p:spPr>
          <a:xfrm>
            <a:off x="2243672" y="1869416"/>
            <a:ext cx="328957" cy="2068451"/>
          </a:xfrm>
          <a:prstGeom prst="leftBrace">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C72A3952-8160-436F-9877-BF9202166CF0}"/>
              </a:ext>
            </a:extLst>
          </p:cNvPr>
          <p:cNvSpPr txBox="1"/>
          <p:nvPr/>
        </p:nvSpPr>
        <p:spPr>
          <a:xfrm>
            <a:off x="974671" y="4700455"/>
            <a:ext cx="1660561" cy="369332"/>
          </a:xfrm>
          <a:prstGeom prst="rect">
            <a:avLst/>
          </a:prstGeom>
          <a:noFill/>
        </p:spPr>
        <p:txBody>
          <a:bodyPr wrap="square">
            <a:spAutoFit/>
          </a:bodyPr>
          <a:lstStyle/>
          <a:p>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唯心主义</a:t>
            </a:r>
          </a:p>
        </p:txBody>
      </p:sp>
      <p:sp>
        <p:nvSpPr>
          <p:cNvPr id="13" name="文本框 12">
            <a:extLst>
              <a:ext uri="{FF2B5EF4-FFF2-40B4-BE49-F238E27FC236}">
                <a16:creationId xmlns:a16="http://schemas.microsoft.com/office/drawing/2014/main" id="{B73DE372-F80D-4099-B092-4CE3E52EA479}"/>
              </a:ext>
            </a:extLst>
          </p:cNvPr>
          <p:cNvSpPr txBox="1"/>
          <p:nvPr/>
        </p:nvSpPr>
        <p:spPr>
          <a:xfrm>
            <a:off x="4855027" y="4700832"/>
            <a:ext cx="3810865" cy="369332"/>
          </a:xfrm>
          <a:prstGeom prst="rect">
            <a:avLst/>
          </a:prstGeom>
          <a:noFill/>
        </p:spPr>
        <p:txBody>
          <a:bodyPr wrap="square">
            <a:spAutoFit/>
          </a:bodyPr>
          <a:lstStyle/>
          <a:p>
            <a:r>
              <a:rPr lang="zh-CN" altLang="en-US" dirty="0">
                <a:solidFill>
                  <a:schemeClr val="tx1">
                    <a:lumMod val="95000"/>
                    <a:lumOff val="5000"/>
                  </a:schemeClr>
                </a:solidFill>
                <a:latin typeface="微软雅黑" panose="020B0503020204020204" pitchFamily="34" charset="-122"/>
                <a:ea typeface="微软雅黑" panose="020B0503020204020204" pitchFamily="34" charset="-122"/>
              </a:rPr>
              <a:t>柏拉图“理念世界”和“现象世界”</a:t>
            </a:r>
          </a:p>
        </p:txBody>
      </p:sp>
      <p:sp>
        <p:nvSpPr>
          <p:cNvPr id="14" name="文本框 13">
            <a:extLst>
              <a:ext uri="{FF2B5EF4-FFF2-40B4-BE49-F238E27FC236}">
                <a16:creationId xmlns:a16="http://schemas.microsoft.com/office/drawing/2014/main" id="{79090AD8-401B-4337-B6FE-D072892E09C5}"/>
              </a:ext>
            </a:extLst>
          </p:cNvPr>
          <p:cNvSpPr txBox="1"/>
          <p:nvPr/>
        </p:nvSpPr>
        <p:spPr>
          <a:xfrm>
            <a:off x="2342906" y="4705990"/>
            <a:ext cx="2199277" cy="369332"/>
          </a:xfrm>
          <a:prstGeom prst="rect">
            <a:avLst/>
          </a:prstGeom>
          <a:noFill/>
        </p:spPr>
        <p:txBody>
          <a:bodyPr wrap="square">
            <a:spAutoFit/>
          </a:bodyPr>
          <a:lstStyle/>
          <a:p>
            <a:r>
              <a:rPr lang="zh-CN" altLang="en-US" dirty="0">
                <a:solidFill>
                  <a:schemeClr val="tx1">
                    <a:lumMod val="95000"/>
                    <a:lumOff val="5000"/>
                  </a:schemeClr>
                </a:solidFill>
                <a:latin typeface="微软雅黑" panose="020B0503020204020204" pitchFamily="34" charset="-122"/>
                <a:ea typeface="微软雅黑" panose="020B0503020204020204" pitchFamily="34" charset="-122"/>
              </a:rPr>
              <a:t>黑格尔“绝对精神”</a:t>
            </a:r>
          </a:p>
        </p:txBody>
      </p:sp>
      <p:sp>
        <p:nvSpPr>
          <p:cNvPr id="15" name="文本框 14">
            <a:extLst>
              <a:ext uri="{FF2B5EF4-FFF2-40B4-BE49-F238E27FC236}">
                <a16:creationId xmlns:a16="http://schemas.microsoft.com/office/drawing/2014/main" id="{51C4D13D-2E68-419F-A71C-07FE67FCCFD4}"/>
              </a:ext>
            </a:extLst>
          </p:cNvPr>
          <p:cNvSpPr txBox="1"/>
          <p:nvPr/>
        </p:nvSpPr>
        <p:spPr>
          <a:xfrm>
            <a:off x="974671" y="5114040"/>
            <a:ext cx="1660561" cy="369332"/>
          </a:xfrm>
          <a:prstGeom prst="rect">
            <a:avLst/>
          </a:prstGeom>
          <a:noFill/>
        </p:spPr>
        <p:txBody>
          <a:bodyPr wrap="square">
            <a:spAutoFit/>
          </a:bodyPr>
          <a:lstStyle/>
          <a:p>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不可知论</a:t>
            </a:r>
          </a:p>
        </p:txBody>
      </p:sp>
      <p:sp>
        <p:nvSpPr>
          <p:cNvPr id="16" name="文本框 15">
            <a:extLst>
              <a:ext uri="{FF2B5EF4-FFF2-40B4-BE49-F238E27FC236}">
                <a16:creationId xmlns:a16="http://schemas.microsoft.com/office/drawing/2014/main" id="{B925AF76-543C-4618-A777-8EDBDA05FA9E}"/>
              </a:ext>
            </a:extLst>
          </p:cNvPr>
          <p:cNvSpPr txBox="1"/>
          <p:nvPr/>
        </p:nvSpPr>
        <p:spPr>
          <a:xfrm>
            <a:off x="5878926" y="5143193"/>
            <a:ext cx="2627651" cy="369332"/>
          </a:xfrm>
          <a:prstGeom prst="rect">
            <a:avLst/>
          </a:prstGeom>
          <a:noFill/>
        </p:spPr>
        <p:txBody>
          <a:bodyPr wrap="square">
            <a:spAutoFit/>
          </a:bodyPr>
          <a:lstStyle/>
          <a:p>
            <a:r>
              <a:rPr lang="zh-CN" altLang="en-US" dirty="0">
                <a:solidFill>
                  <a:schemeClr val="tx1">
                    <a:lumMod val="95000"/>
                    <a:lumOff val="5000"/>
                  </a:schemeClr>
                </a:solidFill>
                <a:latin typeface="微软雅黑" panose="020B0503020204020204" pitchFamily="34" charset="-122"/>
                <a:ea typeface="微软雅黑" panose="020B0503020204020204" pitchFamily="34" charset="-122"/>
              </a:rPr>
              <a:t>孔子“子不语怪力乱神”</a:t>
            </a:r>
          </a:p>
        </p:txBody>
      </p:sp>
      <p:sp>
        <p:nvSpPr>
          <p:cNvPr id="17" name="文本框 16">
            <a:extLst>
              <a:ext uri="{FF2B5EF4-FFF2-40B4-BE49-F238E27FC236}">
                <a16:creationId xmlns:a16="http://schemas.microsoft.com/office/drawing/2014/main" id="{7EB1D59B-11DA-4301-A601-E016E6FA9572}"/>
              </a:ext>
            </a:extLst>
          </p:cNvPr>
          <p:cNvSpPr txBox="1"/>
          <p:nvPr/>
        </p:nvSpPr>
        <p:spPr>
          <a:xfrm>
            <a:off x="9018813" y="4688314"/>
            <a:ext cx="3810865" cy="369332"/>
          </a:xfrm>
          <a:prstGeom prst="rect">
            <a:avLst/>
          </a:prstGeom>
          <a:noFill/>
        </p:spPr>
        <p:txBody>
          <a:bodyPr wrap="square">
            <a:spAutoFit/>
          </a:bodyPr>
          <a:lstStyle/>
          <a:p>
            <a:r>
              <a:rPr lang="zh-CN" altLang="en-US" dirty="0">
                <a:solidFill>
                  <a:schemeClr val="tx1">
                    <a:lumMod val="95000"/>
                    <a:lumOff val="5000"/>
                  </a:schemeClr>
                </a:solidFill>
                <a:latin typeface="微软雅黑" panose="020B0503020204020204" pitchFamily="34" charset="-122"/>
                <a:ea typeface="微软雅黑" panose="020B0503020204020204" pitchFamily="34" charset="-122"/>
              </a:rPr>
              <a:t>“陆王心学”</a:t>
            </a:r>
          </a:p>
        </p:txBody>
      </p:sp>
      <p:sp>
        <p:nvSpPr>
          <p:cNvPr id="18" name="文本框 17">
            <a:extLst>
              <a:ext uri="{FF2B5EF4-FFF2-40B4-BE49-F238E27FC236}">
                <a16:creationId xmlns:a16="http://schemas.microsoft.com/office/drawing/2014/main" id="{7DBC711C-7676-43FB-B84F-AD67DF875919}"/>
              </a:ext>
            </a:extLst>
          </p:cNvPr>
          <p:cNvSpPr txBox="1"/>
          <p:nvPr/>
        </p:nvSpPr>
        <p:spPr>
          <a:xfrm>
            <a:off x="2306275" y="5143193"/>
            <a:ext cx="3237347" cy="369332"/>
          </a:xfrm>
          <a:prstGeom prst="rect">
            <a:avLst/>
          </a:prstGeom>
          <a:noFill/>
        </p:spPr>
        <p:txBody>
          <a:bodyPr wrap="square">
            <a:spAutoFit/>
          </a:bodyPr>
          <a:lstStyle/>
          <a:p>
            <a:r>
              <a:rPr lang="zh-CN" altLang="en-US" dirty="0">
                <a:solidFill>
                  <a:schemeClr val="tx1">
                    <a:lumMod val="95000"/>
                    <a:lumOff val="5000"/>
                  </a:schemeClr>
                </a:solidFill>
                <a:latin typeface="微软雅黑" panose="020B0503020204020204" pitchFamily="34" charset="-122"/>
                <a:ea typeface="微软雅黑" panose="020B0503020204020204" pitchFamily="34" charset="-122"/>
              </a:rPr>
              <a:t>休谟“人只能认识自己的感觉”</a:t>
            </a:r>
          </a:p>
        </p:txBody>
      </p:sp>
      <p:sp>
        <p:nvSpPr>
          <p:cNvPr id="19" name="文本框 18">
            <a:extLst>
              <a:ext uri="{FF2B5EF4-FFF2-40B4-BE49-F238E27FC236}">
                <a16:creationId xmlns:a16="http://schemas.microsoft.com/office/drawing/2014/main" id="{111A7A31-C277-48A7-BAA7-5C60310D225A}"/>
              </a:ext>
            </a:extLst>
          </p:cNvPr>
          <p:cNvSpPr txBox="1"/>
          <p:nvPr/>
        </p:nvSpPr>
        <p:spPr>
          <a:xfrm>
            <a:off x="882488" y="5501103"/>
            <a:ext cx="5080989" cy="400110"/>
          </a:xfrm>
          <a:prstGeom prst="rect">
            <a:avLst/>
          </a:prstGeom>
          <a:noFill/>
        </p:spPr>
        <p:txBody>
          <a:bodyPr wrap="square">
            <a:spAutoFit/>
          </a:bodyPr>
          <a:lstStyle/>
          <a:p>
            <a:r>
              <a:rPr lang="zh-CN" altLang="en-US" sz="2000" b="1" dirty="0">
                <a:solidFill>
                  <a:srgbClr val="002060"/>
                </a:solidFill>
                <a:latin typeface="微软雅黑" panose="020B0503020204020204" pitchFamily="34" charset="-122"/>
                <a:ea typeface="微软雅黑" panose="020B0503020204020204" pitchFamily="34" charset="-122"/>
              </a:rPr>
              <a:t>马克思主义的物质观念</a:t>
            </a:r>
            <a:r>
              <a:rPr lang="en-US" altLang="zh-CN" sz="2000" b="1" dirty="0">
                <a:solidFill>
                  <a:srgbClr val="002060"/>
                </a:solidFill>
                <a:latin typeface="微软雅黑" panose="020B0503020204020204" pitchFamily="34" charset="-122"/>
                <a:ea typeface="微软雅黑" panose="020B0503020204020204" pitchFamily="34" charset="-122"/>
              </a:rPr>
              <a:t>——</a:t>
            </a:r>
            <a:r>
              <a:rPr lang="zh-CN" altLang="en-US" sz="2000" b="1" dirty="0">
                <a:solidFill>
                  <a:srgbClr val="002060"/>
                </a:solidFill>
                <a:latin typeface="微软雅黑" panose="020B0503020204020204" pitchFamily="34" charset="-122"/>
                <a:ea typeface="微软雅黑" panose="020B0503020204020204" pitchFamily="34" charset="-122"/>
              </a:rPr>
              <a:t>客观实在性</a:t>
            </a:r>
          </a:p>
        </p:txBody>
      </p:sp>
      <p:sp>
        <p:nvSpPr>
          <p:cNvPr id="20" name="文本框 19">
            <a:extLst>
              <a:ext uri="{FF2B5EF4-FFF2-40B4-BE49-F238E27FC236}">
                <a16:creationId xmlns:a16="http://schemas.microsoft.com/office/drawing/2014/main" id="{2C0CC468-3EE0-47A0-A3A2-8D3DCA45E0A5}"/>
              </a:ext>
            </a:extLst>
          </p:cNvPr>
          <p:cNvSpPr txBox="1"/>
          <p:nvPr/>
        </p:nvSpPr>
        <p:spPr>
          <a:xfrm>
            <a:off x="882488" y="5978486"/>
            <a:ext cx="7168207" cy="369332"/>
          </a:xfrm>
          <a:prstGeom prst="rect">
            <a:avLst/>
          </a:prstGeom>
          <a:noFill/>
        </p:spPr>
        <p:txBody>
          <a:bodyPr wrap="square">
            <a:spAutoFit/>
          </a:bodyPr>
          <a:lstStyle/>
          <a:p>
            <a:r>
              <a:rPr lang="zh-CN" altLang="en-US" b="1" dirty="0">
                <a:solidFill>
                  <a:srgbClr val="002060"/>
                </a:solidFill>
                <a:latin typeface="微软雅黑" panose="020B0503020204020204" pitchFamily="34" charset="-122"/>
                <a:ea typeface="微软雅黑" panose="020B0503020204020204" pitchFamily="34" charset="-122"/>
              </a:rPr>
              <a:t>第一，坚持唯物主义一元论，同唯心主义一元论和二元论划清界限</a:t>
            </a:r>
          </a:p>
        </p:txBody>
      </p:sp>
      <p:sp>
        <p:nvSpPr>
          <p:cNvPr id="21" name="文本框 20">
            <a:extLst>
              <a:ext uri="{FF2B5EF4-FFF2-40B4-BE49-F238E27FC236}">
                <a16:creationId xmlns:a16="http://schemas.microsoft.com/office/drawing/2014/main" id="{39CD6AEE-65C6-4877-9B9F-64212EACBB16}"/>
              </a:ext>
            </a:extLst>
          </p:cNvPr>
          <p:cNvSpPr txBox="1"/>
          <p:nvPr/>
        </p:nvSpPr>
        <p:spPr>
          <a:xfrm>
            <a:off x="882488" y="6308209"/>
            <a:ext cx="7168207" cy="369332"/>
          </a:xfrm>
          <a:prstGeom prst="rect">
            <a:avLst/>
          </a:prstGeom>
          <a:noFill/>
        </p:spPr>
        <p:txBody>
          <a:bodyPr wrap="square">
            <a:spAutoFit/>
          </a:bodyPr>
          <a:lstStyle/>
          <a:p>
            <a:r>
              <a:rPr lang="zh-CN" altLang="en-US" b="1" dirty="0">
                <a:solidFill>
                  <a:srgbClr val="002060"/>
                </a:solidFill>
                <a:latin typeface="微软雅黑" panose="020B0503020204020204" pitchFamily="34" charset="-122"/>
                <a:ea typeface="微软雅黑" panose="020B0503020204020204" pitchFamily="34" charset="-122"/>
              </a:rPr>
              <a:t>第二，坚持能动的反映论和可知论，批判不可知论</a:t>
            </a:r>
          </a:p>
        </p:txBody>
      </p:sp>
    </p:spTree>
    <p:extLst>
      <p:ext uri="{BB962C8B-B14F-4D97-AF65-F5344CB8AC3E}">
        <p14:creationId xmlns:p14="http://schemas.microsoft.com/office/powerpoint/2010/main" val="739243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6"/>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9"/>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p:bldP spid="7" grpId="0"/>
      <p:bldP spid="8" grpId="0" animBg="1"/>
      <p:bldP spid="9" grpId="0"/>
      <p:bldP spid="10" grpId="0" animBg="1"/>
      <p:bldP spid="12" grpId="0"/>
      <p:bldP spid="13" grpId="0"/>
      <p:bldP spid="14" grpId="0"/>
      <p:bldP spid="15" grpId="0"/>
      <p:bldP spid="16" grpId="0"/>
      <p:bldP spid="17" grpId="0"/>
      <p:bldP spid="18" grpId="0"/>
      <p:bldP spid="19" grpId="0"/>
      <p:bldP spid="20" grpId="0"/>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15">
            <a:extLst>
              <a:ext uri="{FF2B5EF4-FFF2-40B4-BE49-F238E27FC236}">
                <a16:creationId xmlns:a16="http://schemas.microsoft.com/office/drawing/2014/main" id="{F26D01E0-6705-41A3-A462-C9FFDD9E6A5A}"/>
              </a:ext>
            </a:extLst>
          </p:cNvPr>
          <p:cNvSpPr/>
          <p:nvPr/>
        </p:nvSpPr>
        <p:spPr bwMode="auto">
          <a:xfrm>
            <a:off x="3053917" y="289158"/>
            <a:ext cx="5845626"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马克思之前的唯物主义</a:t>
            </a:r>
          </a:p>
        </p:txBody>
      </p:sp>
      <p:sp>
        <p:nvSpPr>
          <p:cNvPr id="5" name="文本框 2">
            <a:extLst>
              <a:ext uri="{FF2B5EF4-FFF2-40B4-BE49-F238E27FC236}">
                <a16:creationId xmlns:a16="http://schemas.microsoft.com/office/drawing/2014/main" id="{75C9722B-B841-4356-BAD4-656B9EFE4E38}"/>
              </a:ext>
            </a:extLst>
          </p:cNvPr>
          <p:cNvSpPr txBox="1">
            <a:spLocks noChangeArrowheads="1"/>
          </p:cNvSpPr>
          <p:nvPr/>
        </p:nvSpPr>
        <p:spPr bwMode="auto">
          <a:xfrm>
            <a:off x="555894" y="2679518"/>
            <a:ext cx="2867352"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古代朴素唯物主义</a:t>
            </a:r>
          </a:p>
        </p:txBody>
      </p:sp>
      <p:sp>
        <p:nvSpPr>
          <p:cNvPr id="6" name="文本框 5">
            <a:extLst>
              <a:ext uri="{FF2B5EF4-FFF2-40B4-BE49-F238E27FC236}">
                <a16:creationId xmlns:a16="http://schemas.microsoft.com/office/drawing/2014/main" id="{100530AB-EAA8-42BE-9E0F-F1BEB9C793C7}"/>
              </a:ext>
            </a:extLst>
          </p:cNvPr>
          <p:cNvSpPr txBox="1"/>
          <p:nvPr/>
        </p:nvSpPr>
        <p:spPr>
          <a:xfrm>
            <a:off x="3520107" y="3817462"/>
            <a:ext cx="2713383" cy="369332"/>
          </a:xfrm>
          <a:prstGeom prst="rect">
            <a:avLst/>
          </a:prstGeom>
          <a:noFill/>
        </p:spPr>
        <p:txBody>
          <a:bodyPr wrap="square">
            <a:spAutoFit/>
          </a:bodyPr>
          <a:lstStyle/>
          <a:p>
            <a:pPr algn="just"/>
            <a:r>
              <a:rPr lang="zh-CN" altLang="en-US" b="1" kern="100" dirty="0">
                <a:latin typeface="等线" panose="02010600030101010101" pitchFamily="2" charset="-122"/>
                <a:ea typeface="微软雅黑" panose="020B0503020204020204" pitchFamily="34" charset="-122"/>
                <a:cs typeface="Times New Roman" panose="02020603050405020304" pitchFamily="18" charset="0"/>
              </a:rPr>
              <a:t>古希腊：四根说、原性说</a:t>
            </a:r>
            <a:endPar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7" name="图片 6">
            <a:extLst>
              <a:ext uri="{FF2B5EF4-FFF2-40B4-BE49-F238E27FC236}">
                <a16:creationId xmlns:a16="http://schemas.microsoft.com/office/drawing/2014/main" id="{92695B9C-1BA4-461A-BA8F-5D6640B26C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7843" y="1630388"/>
            <a:ext cx="2517913" cy="2099179"/>
          </a:xfrm>
          <a:prstGeom prst="rect">
            <a:avLst/>
          </a:prstGeom>
        </p:spPr>
      </p:pic>
      <p:pic>
        <p:nvPicPr>
          <p:cNvPr id="8" name="Picture 2">
            <a:extLst>
              <a:ext uri="{FF2B5EF4-FFF2-40B4-BE49-F238E27FC236}">
                <a16:creationId xmlns:a16="http://schemas.microsoft.com/office/drawing/2014/main" id="{D6AF4E01-A6B8-44C1-BA9D-BDD917E5410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6000" y="1630388"/>
            <a:ext cx="3359160" cy="2098260"/>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80A0E71F-2954-47F7-87BB-62834FD214F8}"/>
              </a:ext>
            </a:extLst>
          </p:cNvPr>
          <p:cNvSpPr txBox="1"/>
          <p:nvPr/>
        </p:nvSpPr>
        <p:spPr>
          <a:xfrm>
            <a:off x="6447871" y="3817462"/>
            <a:ext cx="2655418" cy="369332"/>
          </a:xfrm>
          <a:prstGeom prst="rect">
            <a:avLst/>
          </a:prstGeom>
          <a:noFill/>
        </p:spPr>
        <p:txBody>
          <a:bodyPr wrap="square">
            <a:spAutoFit/>
          </a:bodyPr>
          <a:lstStyle/>
          <a:p>
            <a:pPr algn="just"/>
            <a:r>
              <a:rPr lang="zh-CN" altLang="en-US" b="1" kern="100" dirty="0">
                <a:latin typeface="等线" panose="02010600030101010101" pitchFamily="2" charset="-122"/>
                <a:ea typeface="微软雅黑" panose="020B0503020204020204" pitchFamily="34" charset="-122"/>
                <a:cs typeface="Times New Roman" panose="02020603050405020304" pitchFamily="18" charset="0"/>
              </a:rPr>
              <a:t>中国：五德终始论</a:t>
            </a:r>
            <a:endPar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0" name="文本框 2">
            <a:extLst>
              <a:ext uri="{FF2B5EF4-FFF2-40B4-BE49-F238E27FC236}">
                <a16:creationId xmlns:a16="http://schemas.microsoft.com/office/drawing/2014/main" id="{C0ABBC80-074B-4678-9F9D-776B920CCD2A}"/>
              </a:ext>
            </a:extLst>
          </p:cNvPr>
          <p:cNvSpPr txBox="1">
            <a:spLocks noChangeArrowheads="1"/>
          </p:cNvSpPr>
          <p:nvPr/>
        </p:nvSpPr>
        <p:spPr bwMode="auto">
          <a:xfrm>
            <a:off x="9544181" y="2560069"/>
            <a:ext cx="2867352"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t>科学技术的限制</a:t>
            </a:r>
          </a:p>
        </p:txBody>
      </p:sp>
      <p:sp>
        <p:nvSpPr>
          <p:cNvPr id="11" name="文本框 2">
            <a:extLst>
              <a:ext uri="{FF2B5EF4-FFF2-40B4-BE49-F238E27FC236}">
                <a16:creationId xmlns:a16="http://schemas.microsoft.com/office/drawing/2014/main" id="{B5607471-E8F4-4318-A9B6-0F8A03137FFC}"/>
              </a:ext>
            </a:extLst>
          </p:cNvPr>
          <p:cNvSpPr txBox="1">
            <a:spLocks noChangeArrowheads="1"/>
          </p:cNvSpPr>
          <p:nvPr/>
        </p:nvSpPr>
        <p:spPr bwMode="auto">
          <a:xfrm>
            <a:off x="555894" y="5038405"/>
            <a:ext cx="2867352"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近代机械唯物主义</a:t>
            </a:r>
          </a:p>
        </p:txBody>
      </p:sp>
      <p:pic>
        <p:nvPicPr>
          <p:cNvPr id="12" name="Picture 2">
            <a:extLst>
              <a:ext uri="{FF2B5EF4-FFF2-40B4-BE49-F238E27FC236}">
                <a16:creationId xmlns:a16="http://schemas.microsoft.com/office/drawing/2014/main" id="{D5F58633-4737-4C57-B51A-E2408CE5493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1653"/>
          <a:stretch/>
        </p:blipFill>
        <p:spPr bwMode="auto">
          <a:xfrm>
            <a:off x="3617843" y="4631681"/>
            <a:ext cx="3079476" cy="1808079"/>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5">
            <a:extLst>
              <a:ext uri="{FF2B5EF4-FFF2-40B4-BE49-F238E27FC236}">
                <a16:creationId xmlns:a16="http://schemas.microsoft.com/office/drawing/2014/main" id="{AC754BE2-CE25-4443-89D5-16535D1D6870}"/>
              </a:ext>
            </a:extLst>
          </p:cNvPr>
          <p:cNvSpPr txBox="1">
            <a:spLocks noChangeArrowheads="1"/>
          </p:cNvSpPr>
          <p:nvPr/>
        </p:nvSpPr>
        <p:spPr bwMode="auto">
          <a:xfrm>
            <a:off x="3986384" y="6459063"/>
            <a:ext cx="1990346" cy="398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拉普拉斯妖与机械决定论</a:t>
            </a:r>
          </a:p>
        </p:txBody>
      </p:sp>
      <p:sp>
        <p:nvSpPr>
          <p:cNvPr id="14" name="文本框 2">
            <a:extLst>
              <a:ext uri="{FF2B5EF4-FFF2-40B4-BE49-F238E27FC236}">
                <a16:creationId xmlns:a16="http://schemas.microsoft.com/office/drawing/2014/main" id="{857F0D1A-4E54-429E-AFB7-6B214D768B01}"/>
              </a:ext>
            </a:extLst>
          </p:cNvPr>
          <p:cNvSpPr txBox="1">
            <a:spLocks noChangeArrowheads="1"/>
          </p:cNvSpPr>
          <p:nvPr/>
        </p:nvSpPr>
        <p:spPr bwMode="auto">
          <a:xfrm>
            <a:off x="7221738" y="5038405"/>
            <a:ext cx="2867352"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t>科学技术进步</a:t>
            </a:r>
          </a:p>
        </p:txBody>
      </p:sp>
    </p:spTree>
    <p:extLst>
      <p:ext uri="{BB962C8B-B14F-4D97-AF65-F5344CB8AC3E}">
        <p14:creationId xmlns:p14="http://schemas.microsoft.com/office/powerpoint/2010/main" val="2486645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P spid="9" grpId="0"/>
      <p:bldP spid="10" grpId="0"/>
      <p:bldP spid="11" grpId="0"/>
      <p:bldP spid="13" grpId="0"/>
      <p:bldP spid="1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AD7F2294-8CC9-43D5-9436-716A214CBD27}"/>
              </a:ext>
            </a:extLst>
          </p:cNvPr>
          <p:cNvSpPr txBox="1">
            <a:spLocks noChangeArrowheads="1"/>
          </p:cNvSpPr>
          <p:nvPr/>
        </p:nvSpPr>
        <p:spPr bwMode="auto">
          <a:xfrm>
            <a:off x="1482997" y="1166867"/>
            <a:ext cx="9758160" cy="1826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t>机械唯物主义虽然使唯物主义对物质概念的理解建立在自然科学发现的基础上，却不能正确理解哲学的物质概念和自然科学的物质概念之间共性于个性的关系，因而经不起自然科学的进一步检验，也经不起唯心主义的进攻</a:t>
            </a:r>
          </a:p>
        </p:txBody>
      </p:sp>
      <p:sp>
        <p:nvSpPr>
          <p:cNvPr id="5" name="AutoShape 7">
            <a:extLst>
              <a:ext uri="{FF2B5EF4-FFF2-40B4-BE49-F238E27FC236}">
                <a16:creationId xmlns:a16="http://schemas.microsoft.com/office/drawing/2014/main" id="{093B944D-B38F-46C5-822C-60CB057C466F}"/>
              </a:ext>
            </a:extLst>
          </p:cNvPr>
          <p:cNvSpPr>
            <a:spLocks noChangeArrowheads="1"/>
          </p:cNvSpPr>
          <p:nvPr/>
        </p:nvSpPr>
        <p:spPr bwMode="auto">
          <a:xfrm>
            <a:off x="2972593" y="3709219"/>
            <a:ext cx="5227189" cy="2115112"/>
          </a:xfrm>
          <a:prstGeom prst="horizontalScroll">
            <a:avLst>
              <a:gd name="adj" fmla="val 12500"/>
            </a:avLst>
          </a:prstGeom>
          <a:solidFill>
            <a:schemeClr val="accent6">
              <a:lumMod val="40000"/>
              <a:lumOff val="60000"/>
            </a:schemeClr>
          </a:solidFill>
          <a:ln w="9525">
            <a:solidFill>
              <a:srgbClr val="FFFFFF"/>
            </a:solidFill>
            <a:round/>
          </a:ln>
        </p:spPr>
        <p:txBody>
          <a:bodyPr wrap="none" lIns="90170" tIns="46990" rIns="90170" bIns="46990" anchor="ctr"/>
          <a:lstStyle>
            <a:lvl1pPr>
              <a:defRPr>
                <a:solidFill>
                  <a:schemeClr val="tx1"/>
                </a:solidFill>
                <a:latin typeface="Arial" panose="020B0604020202020204" pitchFamily="34" charset="0"/>
                <a:ea typeface="微软雅黑" panose="020B0503020204020204" pitchFamily="34" charset="-122"/>
              </a:defRPr>
            </a:lvl1pPr>
            <a:lvl2pPr>
              <a:defRPr>
                <a:solidFill>
                  <a:schemeClr val="tx1"/>
                </a:solidFill>
                <a:latin typeface="Arial" panose="020B0604020202020204" pitchFamily="34" charset="0"/>
                <a:ea typeface="微软雅黑" panose="020B0503020204020204" pitchFamily="34" charset="-122"/>
              </a:defRPr>
            </a:lvl2pPr>
            <a:lvl3pPr>
              <a:defRPr>
                <a:solidFill>
                  <a:schemeClr val="tx1"/>
                </a:solidFill>
                <a:latin typeface="Arial" panose="020B0604020202020204" pitchFamily="34" charset="0"/>
                <a:ea typeface="微软雅黑" panose="020B0503020204020204" pitchFamily="34" charset="-122"/>
              </a:defRPr>
            </a:lvl3pPr>
            <a:lvl4pPr>
              <a:defRPr>
                <a:solidFill>
                  <a:schemeClr val="tx1"/>
                </a:solidFill>
                <a:latin typeface="Arial" panose="020B0604020202020204" pitchFamily="34" charset="0"/>
                <a:ea typeface="微软雅黑" panose="020B0503020204020204" pitchFamily="34" charset="-122"/>
              </a:defRPr>
            </a:lvl4pPr>
            <a:lvl5pPr>
              <a:defRPr>
                <a:solidFill>
                  <a:schemeClr val="tx1"/>
                </a:solidFill>
                <a:latin typeface="Arial" panose="020B0604020202020204" pitchFamily="34" charset="0"/>
                <a:ea typeface="微软雅黑" panose="020B0503020204020204" pitchFamily="34" charset="-122"/>
              </a:defRPr>
            </a:lvl5pPr>
            <a:lvl6pPr defTabSz="4572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6pPr>
            <a:lvl7pPr defTabSz="4572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7pPr>
            <a:lvl8pPr defTabSz="4572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8pPr>
            <a:lvl9pPr defTabSz="457200" fontAlgn="base">
              <a:spcBef>
                <a:spcPct val="0"/>
              </a:spcBef>
              <a:spcAft>
                <a:spcPct val="0"/>
              </a:spcAft>
              <a:buFont typeface="Arial" panose="020B0604020202020204" pitchFamily="34" charset="0"/>
              <a:defRPr>
                <a:solidFill>
                  <a:schemeClr val="tx1"/>
                </a:solidFill>
                <a:latin typeface="Arial" panose="020B0604020202020204" pitchFamily="34" charset="0"/>
                <a:ea typeface="微软雅黑" panose="020B0503020204020204" pitchFamily="34" charset="-122"/>
              </a:defRPr>
            </a:lvl9pPr>
          </a:lstStyle>
          <a:p>
            <a:pPr lvl="0" algn="just">
              <a:defRPr/>
            </a:pPr>
            <a:r>
              <a:rPr lang="zh-CN" altLang="en-US" dirty="0">
                <a:solidFill>
                  <a:srgbClr val="000000"/>
                </a:solidFill>
                <a:latin typeface="微软雅黑" panose="020B0503020204020204" pitchFamily="34" charset="-122"/>
                <a:sym typeface="微软雅黑" panose="020B0503020204020204" pitchFamily="34" charset="-122"/>
              </a:rPr>
              <a:t>“马克思以前的唯物论，离开人的社会性，</a:t>
            </a:r>
            <a:endParaRPr lang="en-US" altLang="zh-CN" dirty="0">
              <a:solidFill>
                <a:srgbClr val="000000"/>
              </a:solidFill>
              <a:latin typeface="微软雅黑" panose="020B0503020204020204" pitchFamily="34" charset="-122"/>
              <a:sym typeface="微软雅黑" panose="020B0503020204020204" pitchFamily="34" charset="-122"/>
            </a:endParaRPr>
          </a:p>
          <a:p>
            <a:pPr lvl="0" algn="just">
              <a:defRPr/>
            </a:pPr>
            <a:r>
              <a:rPr lang="zh-CN" altLang="en-US" dirty="0">
                <a:solidFill>
                  <a:srgbClr val="000000"/>
                </a:solidFill>
                <a:latin typeface="微软雅黑" panose="020B0503020204020204" pitchFamily="34" charset="-122"/>
                <a:sym typeface="微软雅黑" panose="020B0503020204020204" pitchFamily="34" charset="-122"/>
              </a:rPr>
              <a:t>离开人的历史发展，去观察认识问题，</a:t>
            </a:r>
            <a:endParaRPr lang="en-US" altLang="zh-CN" dirty="0">
              <a:solidFill>
                <a:srgbClr val="000000"/>
              </a:solidFill>
              <a:latin typeface="微软雅黑" panose="020B0503020204020204" pitchFamily="34" charset="-122"/>
              <a:sym typeface="微软雅黑" panose="020B0503020204020204" pitchFamily="34" charset="-122"/>
            </a:endParaRPr>
          </a:p>
          <a:p>
            <a:pPr lvl="0" algn="just">
              <a:defRPr/>
            </a:pPr>
            <a:r>
              <a:rPr lang="zh-CN" altLang="en-US" dirty="0">
                <a:solidFill>
                  <a:srgbClr val="000000"/>
                </a:solidFill>
                <a:latin typeface="微软雅黑" panose="020B0503020204020204" pitchFamily="34" charset="-122"/>
                <a:sym typeface="微软雅黑" panose="020B0503020204020204" pitchFamily="34" charset="-122"/>
              </a:rPr>
              <a:t>因此不能了解认识对社会实践的依赖关系。”</a:t>
            </a:r>
          </a:p>
          <a:p>
            <a:pPr lvl="0" algn="just">
              <a:defRPr/>
            </a:pPr>
            <a:r>
              <a:rPr lang="en-US" altLang="zh-CN" dirty="0">
                <a:solidFill>
                  <a:srgbClr val="000000"/>
                </a:solidFill>
                <a:latin typeface="微软雅黑" panose="020B0503020204020204" pitchFamily="34" charset="-122"/>
                <a:sym typeface="微软雅黑" panose="020B0503020204020204" pitchFamily="34" charset="-122"/>
              </a:rPr>
              <a:t>                                                    ——</a:t>
            </a:r>
            <a:r>
              <a:rPr lang="zh-CN" altLang="en-US" dirty="0">
                <a:solidFill>
                  <a:srgbClr val="000000"/>
                </a:solidFill>
                <a:latin typeface="微软雅黑" panose="020B0503020204020204" pitchFamily="34" charset="-122"/>
                <a:sym typeface="微软雅黑" panose="020B0503020204020204" pitchFamily="34" charset="-122"/>
              </a:rPr>
              <a:t>毛泽东</a:t>
            </a:r>
          </a:p>
        </p:txBody>
      </p:sp>
    </p:spTree>
    <p:extLst>
      <p:ext uri="{BB962C8B-B14F-4D97-AF65-F5344CB8AC3E}">
        <p14:creationId xmlns:p14="http://schemas.microsoft.com/office/powerpoint/2010/main" val="1113686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15">
            <a:extLst>
              <a:ext uri="{FF2B5EF4-FFF2-40B4-BE49-F238E27FC236}">
                <a16:creationId xmlns:a16="http://schemas.microsoft.com/office/drawing/2014/main" id="{65DB598C-20C6-423E-854B-5BD5B3356488}"/>
              </a:ext>
            </a:extLst>
          </p:cNvPr>
          <p:cNvSpPr/>
          <p:nvPr/>
        </p:nvSpPr>
        <p:spPr bwMode="auto">
          <a:xfrm>
            <a:off x="3053917" y="289158"/>
            <a:ext cx="5845626"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物质及其存在方式</a:t>
            </a:r>
          </a:p>
        </p:txBody>
      </p:sp>
      <p:sp>
        <p:nvSpPr>
          <p:cNvPr id="4" name="文本框 3">
            <a:extLst>
              <a:ext uri="{FF2B5EF4-FFF2-40B4-BE49-F238E27FC236}">
                <a16:creationId xmlns:a16="http://schemas.microsoft.com/office/drawing/2014/main" id="{741952D2-34CA-4B6D-B815-734E4955C3D7}"/>
              </a:ext>
            </a:extLst>
          </p:cNvPr>
          <p:cNvSpPr txBox="1"/>
          <p:nvPr/>
        </p:nvSpPr>
        <p:spPr>
          <a:xfrm>
            <a:off x="969723" y="1584501"/>
            <a:ext cx="7481890" cy="1306704"/>
          </a:xfrm>
          <a:prstGeom prst="rect">
            <a:avLst/>
          </a:prstGeom>
          <a:noFill/>
        </p:spPr>
        <p:txBody>
          <a:bodyPr wrap="square">
            <a:spAutoFit/>
          </a:bodyPr>
          <a:lstStyle/>
          <a:p>
            <a:pPr algn="just">
              <a:lnSpc>
                <a:spcPts val="2400"/>
              </a:lnSpc>
            </a:pPr>
            <a:r>
              <a:rPr lang="zh-CN" altLang="en-US" sz="2000" b="1" kern="100" dirty="0">
                <a:latin typeface="等线" panose="02010600030101010101" pitchFamily="2" charset="-122"/>
                <a:ea typeface="微软雅黑" panose="020B0503020204020204" pitchFamily="34" charset="-122"/>
                <a:cs typeface="Times New Roman" panose="02020603050405020304" pitchFamily="18" charset="0"/>
              </a:rPr>
              <a:t>（一）</a:t>
            </a:r>
            <a:r>
              <a:rPr lang="zh-CN" altLang="en-US" sz="2000" b="1" kern="100" dirty="0">
                <a:effectLst/>
                <a:latin typeface="等线" panose="02010600030101010101" pitchFamily="2" charset="-122"/>
                <a:ea typeface="微软雅黑" panose="020B0503020204020204" pitchFamily="34" charset="-122"/>
                <a:cs typeface="Times New Roman" panose="02020603050405020304" pitchFamily="18" charset="0"/>
              </a:rPr>
              <a:t>什么是物质？</a:t>
            </a:r>
            <a:endParaRPr lang="en-US" altLang="zh-CN" sz="2000" b="1" kern="100" dirty="0">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2400"/>
              </a:lnSpc>
            </a:pPr>
            <a:endParaRPr lang="en-US" altLang="zh-CN" sz="1800" kern="100" dirty="0">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2400"/>
              </a:lnSpc>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物质是标志</a:t>
            </a: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客观实在</a:t>
            </a: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的哲学范畴，这种客观实在是人通过感觉感知的，</a:t>
            </a:r>
            <a:r>
              <a:rPr lang="zh-CN" altLang="zh-CN" sz="1800" u="sng" kern="100" dirty="0">
                <a:effectLst/>
                <a:latin typeface="等线" panose="02010600030101010101" pitchFamily="2" charset="-122"/>
                <a:ea typeface="微软雅黑" panose="020B0503020204020204" pitchFamily="34" charset="-122"/>
                <a:cs typeface="Times New Roman" panose="02020603050405020304" pitchFamily="18" charset="0"/>
              </a:rPr>
              <a:t>它不依赖于我们的感觉而存在</a:t>
            </a: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，为我们的感觉所复写、摄影、反映。</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0" name="文本框 9">
            <a:extLst>
              <a:ext uri="{FF2B5EF4-FFF2-40B4-BE49-F238E27FC236}">
                <a16:creationId xmlns:a16="http://schemas.microsoft.com/office/drawing/2014/main" id="{4534FFD3-25B9-4C82-BFD3-7D3413C272F0}"/>
              </a:ext>
            </a:extLst>
          </p:cNvPr>
          <p:cNvSpPr txBox="1"/>
          <p:nvPr/>
        </p:nvSpPr>
        <p:spPr>
          <a:xfrm>
            <a:off x="969723" y="3740400"/>
            <a:ext cx="8769428" cy="1614481"/>
          </a:xfrm>
          <a:prstGeom prst="rect">
            <a:avLst/>
          </a:prstGeom>
          <a:noFill/>
        </p:spPr>
        <p:txBody>
          <a:bodyPr wrap="square">
            <a:spAutoFit/>
          </a:bodyPr>
          <a:lstStyle/>
          <a:p>
            <a:pPr algn="just">
              <a:lnSpc>
                <a:spcPts val="2400"/>
              </a:lnSpc>
            </a:pPr>
            <a:r>
              <a:rPr lang="zh-CN" altLang="en-US" sz="2000" b="1" kern="100" dirty="0">
                <a:effectLst/>
                <a:latin typeface="等线" panose="02010600030101010101" pitchFamily="2" charset="-122"/>
                <a:ea typeface="微软雅黑" panose="020B0503020204020204" pitchFamily="34" charset="-122"/>
                <a:cs typeface="Times New Roman" panose="02020603050405020304" pitchFamily="18" charset="0"/>
              </a:rPr>
              <a:t>（二）物质的存在方式</a:t>
            </a:r>
            <a:endParaRPr lang="en-US" altLang="zh-CN" sz="2000" b="1" kern="100" dirty="0">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2400"/>
              </a:lnSpc>
            </a:pPr>
            <a:endParaRPr lang="en-US" altLang="zh-CN" sz="1800" kern="100" dirty="0">
              <a:effectLst/>
              <a:latin typeface="等线" panose="02010600030101010101" pitchFamily="2" charset="-122"/>
              <a:ea typeface="微软雅黑" panose="020B0503020204020204" pitchFamily="34" charset="-122"/>
              <a:cs typeface="Times New Roman" panose="02020603050405020304" pitchFamily="18" charset="0"/>
            </a:endParaRPr>
          </a:p>
          <a:p>
            <a:pPr marL="285750" indent="-285750" algn="just">
              <a:lnSpc>
                <a:spcPts val="2400"/>
              </a:lnSpc>
              <a:buFont typeface="Arial" panose="020B0604020202020204" pitchFamily="34" charset="0"/>
              <a:buChar char="•"/>
            </a:pPr>
            <a:r>
              <a:rPr lang="zh-CN" altLang="en-US" sz="1800" b="1" kern="100" dirty="0">
                <a:effectLst/>
                <a:latin typeface="等线" panose="02010600030101010101" pitchFamily="2" charset="-122"/>
                <a:ea typeface="微软雅黑" panose="020B0503020204020204" pitchFamily="34" charset="-122"/>
                <a:cs typeface="Times New Roman" panose="02020603050405020304" pitchFamily="18" charset="0"/>
              </a:rPr>
              <a:t>物质的根本属性是运动。</a:t>
            </a:r>
          </a:p>
          <a:p>
            <a:pPr marL="285750" indent="-285750" algn="just">
              <a:lnSpc>
                <a:spcPts val="2400"/>
              </a:lnSpc>
              <a:buFont typeface="Arial" panose="020B0604020202020204" pitchFamily="34" charset="0"/>
              <a:buChar char="•"/>
            </a:pPr>
            <a:r>
              <a:rPr lang="zh-CN" altLang="en-US" sz="1800" kern="100" dirty="0">
                <a:effectLst/>
                <a:latin typeface="等线" panose="02010600030101010101" pitchFamily="2" charset="-122"/>
                <a:ea typeface="微软雅黑" panose="020B0503020204020204" pitchFamily="34" charset="-122"/>
                <a:cs typeface="Times New Roman" panose="02020603050405020304" pitchFamily="18" charset="0"/>
              </a:rPr>
              <a:t>物质世界的运动是绝对的，而物质在运动过程中又有某种相对的静止。</a:t>
            </a:r>
          </a:p>
          <a:p>
            <a:pPr marL="285750" indent="-285750" algn="just">
              <a:lnSpc>
                <a:spcPts val="2400"/>
              </a:lnSpc>
              <a:buFont typeface="Arial" panose="020B0604020202020204" pitchFamily="34" charset="0"/>
              <a:buChar char="•"/>
            </a:pPr>
            <a:r>
              <a:rPr lang="zh-CN" altLang="en-US" sz="1800" kern="100" dirty="0">
                <a:effectLst/>
                <a:latin typeface="等线" panose="02010600030101010101" pitchFamily="2" charset="-122"/>
                <a:ea typeface="微软雅黑" panose="020B0503020204020204" pitchFamily="34" charset="-122"/>
                <a:cs typeface="Times New Roman" panose="02020603050405020304" pitchFamily="18" charset="0"/>
              </a:rPr>
              <a:t>时间和空间是运动着的物质的基本存在形式。</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568684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EC16BB37-903A-488D-9B7B-8C824A048169}"/>
              </a:ext>
            </a:extLst>
          </p:cNvPr>
          <p:cNvSpPr/>
          <p:nvPr/>
        </p:nvSpPr>
        <p:spPr>
          <a:xfrm>
            <a:off x="1524000" y="0"/>
            <a:ext cx="9144000"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n-ea"/>
            </a:endParaRPr>
          </a:p>
        </p:txBody>
      </p:sp>
      <p:pic>
        <p:nvPicPr>
          <p:cNvPr id="25603" name="图片 10">
            <a:extLst>
              <a:ext uri="{FF2B5EF4-FFF2-40B4-BE49-F238E27FC236}">
                <a16:creationId xmlns:a16="http://schemas.microsoft.com/office/drawing/2014/main" id="{5EB4D32B-35F6-4E4D-9E1C-13B4387C4DC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523999" y="0"/>
            <a:ext cx="9140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1">
            <a:extLst>
              <a:ext uri="{FF2B5EF4-FFF2-40B4-BE49-F238E27FC236}">
                <a16:creationId xmlns:a16="http://schemas.microsoft.com/office/drawing/2014/main" id="{D40465F1-9118-43CE-BFF5-693AECB91087}"/>
              </a:ext>
            </a:extLst>
          </p:cNvPr>
          <p:cNvSpPr>
            <a:spLocks noChangeArrowheads="1"/>
          </p:cNvSpPr>
          <p:nvPr/>
        </p:nvSpPr>
        <p:spPr bwMode="auto">
          <a:xfrm>
            <a:off x="1335155" y="2020130"/>
            <a:ext cx="8521285" cy="892552"/>
          </a:xfrm>
          <a:prstGeom prst="rect">
            <a:avLst/>
          </a:prstGeom>
          <a:noFill/>
          <a:ln>
            <a:noFill/>
          </a:ln>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ctr">
              <a:lnSpc>
                <a:spcPct val="100000"/>
              </a:lnSpc>
              <a:spcBef>
                <a:spcPct val="0"/>
              </a:spcBef>
              <a:buNone/>
              <a:defRPr/>
            </a:pPr>
            <a:r>
              <a:rPr lang="zh-CN" altLang="en-US" sz="5200" b="1" dirty="0">
                <a:solidFill>
                  <a:srgbClr val="002060"/>
                </a:solidFill>
                <a:latin typeface="+mn-ea"/>
                <a:ea typeface="+mn-ea"/>
                <a:sym typeface="Arial" panose="020B0604020202020204" pitchFamily="34" charset="0"/>
              </a:rPr>
              <a:t>基本情况介绍</a:t>
            </a:r>
          </a:p>
        </p:txBody>
      </p:sp>
    </p:spTree>
  </p:cSld>
  <p:clrMapOvr>
    <a:masterClrMapping/>
  </p:clrMapOvr>
  <p:transition>
    <p:circl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60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35" presetClass="path" presetSubtype="0" accel="50000" decel="50000" fill="hold" grpId="1" nodeType="withEffect">
                                  <p:stCondLst>
                                    <p:cond delay="600"/>
                                  </p:stCondLst>
                                  <p:childTnLst>
                                    <p:animMotion origin="layout" path="M -4.375E-6 -2.22222E-6 L 0.31576 -2.22222E-6 " pathEditMode="relative" rAng="0" ptsTypes="AA">
                                      <p:cBhvr>
                                        <p:cTn id="11" dur="1000" spd="-100000" fill="hold"/>
                                        <p:tgtEl>
                                          <p:spTgt spid="12"/>
                                        </p:tgtEl>
                                        <p:attrNameLst>
                                          <p:attrName>ppt_x,ppt_y</p:attrName>
                                        </p:attrNameLst>
                                      </p:cBhvr>
                                      <p:rCtr x="1578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15">
            <a:extLst>
              <a:ext uri="{FF2B5EF4-FFF2-40B4-BE49-F238E27FC236}">
                <a16:creationId xmlns:a16="http://schemas.microsoft.com/office/drawing/2014/main" id="{0D456D1F-F2C7-486C-A03D-2D0C4CE7FBF7}"/>
              </a:ext>
            </a:extLst>
          </p:cNvPr>
          <p:cNvSpPr/>
          <p:nvPr/>
        </p:nvSpPr>
        <p:spPr bwMode="auto">
          <a:xfrm>
            <a:off x="3053917" y="289158"/>
            <a:ext cx="5845626"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物质与意识的辩证关系</a:t>
            </a:r>
          </a:p>
        </p:txBody>
      </p:sp>
      <p:sp>
        <p:nvSpPr>
          <p:cNvPr id="4" name="文本框 3">
            <a:extLst>
              <a:ext uri="{FF2B5EF4-FFF2-40B4-BE49-F238E27FC236}">
                <a16:creationId xmlns:a16="http://schemas.microsoft.com/office/drawing/2014/main" id="{57ED1222-A81F-410E-A730-1A6608D1EE63}"/>
              </a:ext>
            </a:extLst>
          </p:cNvPr>
          <p:cNvSpPr txBox="1"/>
          <p:nvPr/>
        </p:nvSpPr>
        <p:spPr>
          <a:xfrm>
            <a:off x="446839" y="1172822"/>
            <a:ext cx="11059782" cy="1797928"/>
          </a:xfrm>
          <a:prstGeom prst="rect">
            <a:avLst/>
          </a:prstGeom>
          <a:noFill/>
        </p:spPr>
        <p:txBody>
          <a:bodyPr wrap="square">
            <a:spAutoFit/>
          </a:bodyPr>
          <a:lstStyle/>
          <a:p>
            <a:pPr algn="just">
              <a:lnSpc>
                <a:spcPts val="1900"/>
              </a:lnSpc>
            </a:pPr>
            <a:endParaRPr lang="en-US" altLang="zh-CN" sz="1800" b="1" kern="100" dirty="0">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1900"/>
              </a:lnSpc>
            </a:pP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（一）物质决定意识</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ts val="1900"/>
              </a:lnSpc>
            </a:pPr>
            <a:endParaRPr lang="en-US" altLang="zh-CN" sz="1800" kern="100" dirty="0">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1900"/>
              </a:lnSpc>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物质对意识的决定作用表现在意识的起源和本质上——</a:t>
            </a:r>
            <a:endParaRPr lang="en-US" altLang="zh-CN" sz="1800" kern="100" dirty="0">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1900"/>
              </a:lnSpc>
            </a:pP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Wingdings" panose="05000000000000000000" pitchFamily="2" charset="2"/>
              <a:buChar char=""/>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从意识的</a:t>
            </a: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起源</a:t>
            </a: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来看，一方面，意识是自然界长期发展的产物；另一方面，意识也是社会历史发展的产物。</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Wingdings" panose="05000000000000000000" pitchFamily="2" charset="2"/>
              <a:buChar char=""/>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从意识的</a:t>
            </a: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本质</a:t>
            </a: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来看，意识是人脑这样一种特殊物质的机能和属性，是客观世界的主观映象。</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 name="矩形 4">
            <a:extLst>
              <a:ext uri="{FF2B5EF4-FFF2-40B4-BE49-F238E27FC236}">
                <a16:creationId xmlns:a16="http://schemas.microsoft.com/office/drawing/2014/main" id="{194D4087-ADAE-4825-828A-3DF5715BF7F7}"/>
              </a:ext>
            </a:extLst>
          </p:cNvPr>
          <p:cNvSpPr/>
          <p:nvPr/>
        </p:nvSpPr>
        <p:spPr>
          <a:xfrm>
            <a:off x="813208" y="3059668"/>
            <a:ext cx="1338828" cy="369332"/>
          </a:xfrm>
          <a:prstGeom prst="rect">
            <a:avLst/>
          </a:prstGeom>
        </p:spPr>
        <p:txBody>
          <a:bodyPr wrap="none">
            <a:spAutoFit/>
          </a:bodyPr>
          <a:lstStyle/>
          <a:p>
            <a:r>
              <a:rPr lang="zh-CN" altLang="en-US" kern="100" dirty="0">
                <a:latin typeface="等线" panose="02010600030101010101" pitchFamily="2" charset="-122"/>
                <a:ea typeface="微软雅黑" panose="020B0503020204020204" pitchFamily="34" charset="-122"/>
                <a:cs typeface="Times New Roman" panose="02020603050405020304" pitchFamily="18" charset="0"/>
              </a:rPr>
              <a:t>何不食肉糜</a:t>
            </a:r>
            <a:endParaRPr lang="zh-CN" altLang="en-US" dirty="0"/>
          </a:p>
        </p:txBody>
      </p:sp>
      <p:sp>
        <p:nvSpPr>
          <p:cNvPr id="7" name="文本框 6">
            <a:extLst>
              <a:ext uri="{FF2B5EF4-FFF2-40B4-BE49-F238E27FC236}">
                <a16:creationId xmlns:a16="http://schemas.microsoft.com/office/drawing/2014/main" id="{6319BDD6-73F4-4D72-9A7D-1C0680796DD1}"/>
              </a:ext>
            </a:extLst>
          </p:cNvPr>
          <p:cNvSpPr txBox="1"/>
          <p:nvPr/>
        </p:nvSpPr>
        <p:spPr>
          <a:xfrm>
            <a:off x="446839" y="3585592"/>
            <a:ext cx="5529891" cy="1797928"/>
          </a:xfrm>
          <a:prstGeom prst="rect">
            <a:avLst/>
          </a:prstGeom>
          <a:noFill/>
        </p:spPr>
        <p:txBody>
          <a:bodyPr wrap="square">
            <a:spAutoFit/>
          </a:bodyPr>
          <a:lstStyle/>
          <a:p>
            <a:pPr algn="just">
              <a:lnSpc>
                <a:spcPts val="1900"/>
              </a:lnSpc>
            </a:pP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（二）意识对物质具有反作用</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ts val="1900"/>
              </a:lnSpc>
            </a:pPr>
            <a:endParaRPr lang="en-US" altLang="zh-CN" sz="1800" kern="100" dirty="0">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1900"/>
              </a:lnSpc>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意识的能动作用主要表现在：</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mj-lt"/>
              <a:buAutoNum type="arabicPeriod"/>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意识具有目的性和计划性。</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mj-lt"/>
              <a:buAutoNum type="arabicPeriod"/>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意识具有创造性。</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mj-lt"/>
              <a:buAutoNum type="arabicPeriod"/>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意识具有指导实践改造客观世界的作用。</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mj-lt"/>
              <a:buAutoNum type="arabicPeriod"/>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意识具有调控人的行为和生理活动的作用。</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9" name="文本框 8">
            <a:extLst>
              <a:ext uri="{FF2B5EF4-FFF2-40B4-BE49-F238E27FC236}">
                <a16:creationId xmlns:a16="http://schemas.microsoft.com/office/drawing/2014/main" id="{E3B0948D-C9EA-4C68-B0FE-AF06E5C0015F}"/>
              </a:ext>
            </a:extLst>
          </p:cNvPr>
          <p:cNvSpPr txBox="1"/>
          <p:nvPr/>
        </p:nvSpPr>
        <p:spPr>
          <a:xfrm>
            <a:off x="5320611" y="3585592"/>
            <a:ext cx="6800055" cy="2528897"/>
          </a:xfrm>
          <a:prstGeom prst="rect">
            <a:avLst/>
          </a:prstGeom>
          <a:noFill/>
        </p:spPr>
        <p:txBody>
          <a:bodyPr wrap="square">
            <a:spAutoFit/>
          </a:bodyPr>
          <a:lstStyle/>
          <a:p>
            <a:pPr algn="just">
              <a:lnSpc>
                <a:spcPts val="1900"/>
              </a:lnSpc>
            </a:pP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（三）主观能动性和客观规律性的辩证统一</a:t>
            </a:r>
            <a:endParaRPr lang="en-US" altLang="zh-CN" sz="1800" b="1" kern="100" dirty="0">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1900"/>
              </a:lnSpc>
            </a:pP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Wingdings" panose="05000000000000000000" pitchFamily="2" charset="2"/>
              <a:buChar char=""/>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尊重客观规律是正确发挥主观能动性的前提。</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Wingdings" panose="05000000000000000000" pitchFamily="2" charset="2"/>
              <a:buChar char=""/>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只有充分发挥主观能动性，才能正确认识和利用客观规律。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ts val="1900"/>
              </a:lnSpc>
            </a:pPr>
            <a:r>
              <a:rPr lang="en-US" altLang="zh-CN" sz="1800" kern="100" dirty="0">
                <a:effectLst/>
                <a:latin typeface="微软雅黑" panose="020B0503020204020204" pitchFamily="34"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ts val="1900"/>
              </a:lnSpc>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正确发挥人的主观能动性的前提和条件——</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mj-lt"/>
              <a:buAutoNum type="arabicPeriod"/>
            </a:pP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从实际出发是正确发挥人的主观能动性的前提。</a:t>
            </a:r>
            <a:endPar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mj-lt"/>
              <a:buAutoNum type="arabicPeriod"/>
            </a:pP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实践</a:t>
            </a: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是正确发挥人的主观能动性的根本途径。</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1900"/>
              </a:lnSpc>
              <a:buFont typeface="+mj-lt"/>
              <a:buAutoNum type="arabicPeriod"/>
            </a:pP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正确发挥人的主观能动性，还要依赖于一定的</a:t>
            </a: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物质条件</a:t>
            </a: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和</a:t>
            </a:r>
            <a:r>
              <a:rPr lang="zh-CN" altLang="zh-CN" sz="1800" b="1" kern="100" dirty="0">
                <a:effectLst/>
                <a:latin typeface="等线" panose="02010600030101010101" pitchFamily="2" charset="-122"/>
                <a:ea typeface="微软雅黑" panose="020B0503020204020204" pitchFamily="34" charset="-122"/>
                <a:cs typeface="Times New Roman" panose="02020603050405020304" pitchFamily="18" charset="0"/>
              </a:rPr>
              <a:t>物质手段</a:t>
            </a:r>
            <a:r>
              <a:rPr lang="zh-CN" altLang="zh-CN" sz="1800" kern="100" dirty="0">
                <a:effectLst/>
                <a:latin typeface="等线" panose="02010600030101010101" pitchFamily="2" charset="-122"/>
                <a:ea typeface="微软雅黑" panose="020B0503020204020204" pitchFamily="34"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595821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15">
            <a:extLst>
              <a:ext uri="{FF2B5EF4-FFF2-40B4-BE49-F238E27FC236}">
                <a16:creationId xmlns:a16="http://schemas.microsoft.com/office/drawing/2014/main" id="{D360153F-41FF-488F-9285-86ECEAB5EB7D}"/>
              </a:ext>
            </a:extLst>
          </p:cNvPr>
          <p:cNvSpPr/>
          <p:nvPr/>
        </p:nvSpPr>
        <p:spPr bwMode="auto">
          <a:xfrm>
            <a:off x="3053917" y="289158"/>
            <a:ext cx="5845626"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世界的物质统一性</a:t>
            </a:r>
          </a:p>
        </p:txBody>
      </p:sp>
      <p:sp>
        <p:nvSpPr>
          <p:cNvPr id="7" name="文本框 6">
            <a:extLst>
              <a:ext uri="{FF2B5EF4-FFF2-40B4-BE49-F238E27FC236}">
                <a16:creationId xmlns:a16="http://schemas.microsoft.com/office/drawing/2014/main" id="{03C91D0C-3D63-4E20-868D-6921FA6A0287}"/>
              </a:ext>
            </a:extLst>
          </p:cNvPr>
          <p:cNvSpPr txBox="1"/>
          <p:nvPr/>
        </p:nvSpPr>
        <p:spPr>
          <a:xfrm>
            <a:off x="1634910" y="2112048"/>
            <a:ext cx="8065682" cy="2753446"/>
          </a:xfrm>
          <a:prstGeom prst="rect">
            <a:avLst/>
          </a:prstGeom>
          <a:noFill/>
        </p:spPr>
        <p:txBody>
          <a:bodyPr wrap="square">
            <a:spAutoFit/>
          </a:bodyPr>
          <a:lstStyle/>
          <a:p>
            <a:pPr algn="just">
              <a:lnSpc>
                <a:spcPts val="2300"/>
              </a:lnSpc>
            </a:pPr>
            <a:r>
              <a:rPr lang="zh-CN" altLang="zh-CN" sz="2400" kern="100" dirty="0">
                <a:solidFill>
                  <a:srgbClr val="002060"/>
                </a:solidFill>
                <a:effectLst/>
                <a:latin typeface="等线" panose="02010600030101010101" pitchFamily="2" charset="-122"/>
                <a:ea typeface="微软雅黑" panose="020B0503020204020204" pitchFamily="34" charset="-122"/>
                <a:cs typeface="Times New Roman" panose="02020603050405020304" pitchFamily="18" charset="0"/>
              </a:rPr>
              <a:t>世界的统一性在于它的物质性，世界统一于物质。世界的物质统一性是多样性的统一。</a:t>
            </a:r>
            <a:endParaRPr lang="en-US" altLang="zh-CN" sz="2400" kern="100" dirty="0">
              <a:solidFill>
                <a:srgbClr val="002060"/>
              </a:solidFill>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2300"/>
              </a:lnSpc>
            </a:pPr>
            <a:endParaRPr lang="en-US" altLang="zh-CN" sz="2400" kern="100" dirty="0">
              <a:solidFill>
                <a:srgbClr val="002060"/>
              </a:solidFill>
              <a:latin typeface="等线" panose="02010600030101010101" pitchFamily="2" charset="-122"/>
              <a:ea typeface="微软雅黑" panose="020B0503020204020204" pitchFamily="34" charset="-122"/>
              <a:cs typeface="Times New Roman" panose="02020603050405020304" pitchFamily="18" charset="0"/>
            </a:endParaRPr>
          </a:p>
          <a:p>
            <a:pPr algn="just">
              <a:lnSpc>
                <a:spcPts val="2300"/>
              </a:lnSpc>
            </a:pPr>
            <a:endParaRPr lang="en-US" altLang="zh-CN" sz="2400" kern="100" dirty="0">
              <a:solidFill>
                <a:srgbClr val="002060"/>
              </a:solidFill>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2300"/>
              </a:lnSpc>
            </a:pPr>
            <a:endParaRPr lang="en-US" altLang="zh-CN" sz="2400" kern="100" dirty="0">
              <a:solidFill>
                <a:srgbClr val="002060"/>
              </a:solidFill>
              <a:effectLst/>
              <a:latin typeface="等线" panose="02010600030101010101" pitchFamily="2" charset="-122"/>
              <a:ea typeface="微软雅黑" panose="020B0503020204020204" pitchFamily="34" charset="-122"/>
              <a:cs typeface="Times New Roman" panose="02020603050405020304" pitchFamily="18" charset="0"/>
            </a:endParaRPr>
          </a:p>
          <a:p>
            <a:pPr algn="just">
              <a:lnSpc>
                <a:spcPts val="2300"/>
              </a:lnSpc>
            </a:pPr>
            <a:endParaRPr lang="zh-CN" altLang="zh-CN" sz="2400" kern="100" dirty="0">
              <a:solidFill>
                <a:srgbClr val="002060"/>
              </a:solidFill>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ts val="2300"/>
              </a:lnSpc>
              <a:buFont typeface="+mj-lt"/>
              <a:buAutoNum type="arabicPeriod"/>
            </a:pPr>
            <a:r>
              <a:rPr lang="zh-CN" altLang="zh-CN" sz="2400" kern="100" dirty="0">
                <a:effectLst/>
                <a:latin typeface="楷体" panose="02010609060101010101" pitchFamily="49" charset="-122"/>
                <a:ea typeface="楷体" panose="02010609060101010101" pitchFamily="49" charset="-122"/>
                <a:cs typeface="Times New Roman" panose="02020603050405020304" pitchFamily="18" charset="0"/>
              </a:rPr>
              <a:t>自然界是物质的。</a:t>
            </a:r>
          </a:p>
          <a:p>
            <a:pPr marL="342900" lvl="0" indent="-342900" algn="just">
              <a:lnSpc>
                <a:spcPts val="2300"/>
              </a:lnSpc>
              <a:buFont typeface="+mj-lt"/>
              <a:buAutoNum type="arabicPeriod"/>
            </a:pPr>
            <a:r>
              <a:rPr lang="zh-CN" altLang="zh-CN" sz="2400" kern="100" dirty="0">
                <a:effectLst/>
                <a:latin typeface="楷体" panose="02010609060101010101" pitchFamily="49" charset="-122"/>
                <a:ea typeface="楷体" panose="02010609060101010101" pitchFamily="49" charset="-122"/>
                <a:cs typeface="Times New Roman" panose="02020603050405020304" pitchFamily="18" charset="0"/>
              </a:rPr>
              <a:t>人类社会本质上也是物质的。</a:t>
            </a:r>
          </a:p>
          <a:p>
            <a:pPr marL="342900" lvl="0" indent="-342900" algn="just">
              <a:lnSpc>
                <a:spcPts val="2300"/>
              </a:lnSpc>
              <a:buFont typeface="+mj-lt"/>
              <a:buAutoNum type="arabicPeriod"/>
            </a:pPr>
            <a:r>
              <a:rPr lang="zh-CN" altLang="zh-CN" sz="2400" kern="100" dirty="0">
                <a:effectLst/>
                <a:latin typeface="楷体" panose="02010609060101010101" pitchFamily="49" charset="-122"/>
                <a:ea typeface="楷体" panose="02010609060101010101" pitchFamily="49" charset="-122"/>
                <a:cs typeface="Times New Roman" panose="02020603050405020304" pitchFamily="18" charset="0"/>
              </a:rPr>
              <a:t>人的意识统一于物质。</a:t>
            </a:r>
          </a:p>
        </p:txBody>
      </p:sp>
    </p:spTree>
    <p:extLst>
      <p:ext uri="{BB962C8B-B14F-4D97-AF65-F5344CB8AC3E}">
        <p14:creationId xmlns:p14="http://schemas.microsoft.com/office/powerpoint/2010/main" val="2649652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15">
            <a:extLst>
              <a:ext uri="{FF2B5EF4-FFF2-40B4-BE49-F238E27FC236}">
                <a16:creationId xmlns:a16="http://schemas.microsoft.com/office/drawing/2014/main" id="{EDA586FD-1C2A-41CC-8650-4FBAA0D76EF1}"/>
              </a:ext>
            </a:extLst>
          </p:cNvPr>
          <p:cNvSpPr/>
          <p:nvPr/>
        </p:nvSpPr>
        <p:spPr bwMode="auto">
          <a:xfrm>
            <a:off x="1413961" y="368671"/>
            <a:ext cx="1985222"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唯心主义？</a:t>
            </a:r>
          </a:p>
        </p:txBody>
      </p:sp>
      <p:cxnSp>
        <p:nvCxnSpPr>
          <p:cNvPr id="5" name="直接箭头连接符 4">
            <a:extLst>
              <a:ext uri="{FF2B5EF4-FFF2-40B4-BE49-F238E27FC236}">
                <a16:creationId xmlns:a16="http://schemas.microsoft.com/office/drawing/2014/main" id="{D04EC622-8C9E-4E26-A246-84D1359096DD}"/>
              </a:ext>
            </a:extLst>
          </p:cNvPr>
          <p:cNvCxnSpPr>
            <a:stCxn id="3" idx="3"/>
          </p:cNvCxnSpPr>
          <p:nvPr/>
        </p:nvCxnSpPr>
        <p:spPr>
          <a:xfrm flipV="1">
            <a:off x="3399183" y="675861"/>
            <a:ext cx="1689652" cy="3167"/>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 name="圆角矩形 15">
            <a:extLst>
              <a:ext uri="{FF2B5EF4-FFF2-40B4-BE49-F238E27FC236}">
                <a16:creationId xmlns:a16="http://schemas.microsoft.com/office/drawing/2014/main" id="{E3F5CEDA-C71D-43BC-B5F0-1C691D63C3D9}"/>
              </a:ext>
            </a:extLst>
          </p:cNvPr>
          <p:cNvSpPr/>
          <p:nvPr/>
        </p:nvSpPr>
        <p:spPr bwMode="auto">
          <a:xfrm>
            <a:off x="5117944" y="365504"/>
            <a:ext cx="2674333"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回到西方哲学史</a:t>
            </a:r>
          </a:p>
        </p:txBody>
      </p:sp>
      <p:sp>
        <p:nvSpPr>
          <p:cNvPr id="7" name="文本框 2">
            <a:extLst>
              <a:ext uri="{FF2B5EF4-FFF2-40B4-BE49-F238E27FC236}">
                <a16:creationId xmlns:a16="http://schemas.microsoft.com/office/drawing/2014/main" id="{ECC80152-8462-44DC-95E9-58005AB3004F}"/>
              </a:ext>
            </a:extLst>
          </p:cNvPr>
          <p:cNvSpPr txBox="1">
            <a:spLocks noChangeArrowheads="1"/>
          </p:cNvSpPr>
          <p:nvPr/>
        </p:nvSpPr>
        <p:spPr bwMode="auto">
          <a:xfrm>
            <a:off x="585407" y="1293407"/>
            <a:ext cx="11021185" cy="799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000"/>
              </a:spcBef>
            </a:pPr>
            <a:r>
              <a:rPr lang="zh-CN" altLang="en-US" sz="2000" dirty="0"/>
              <a:t>马克思之前的</a:t>
            </a:r>
            <a:r>
              <a:rPr lang="en-US" altLang="zh-CN" sz="2000" dirty="0"/>
              <a:t>18</a:t>
            </a:r>
            <a:r>
              <a:rPr lang="zh-CN" altLang="en-US" sz="2000" dirty="0"/>
              <a:t>世纪，理性主义与经验主义之争才是主线，唯物主义与唯心主义之争只占很小的一部分</a:t>
            </a:r>
            <a:endParaRPr lang="en-US" altLang="zh-CN" sz="2000" dirty="0"/>
          </a:p>
        </p:txBody>
      </p:sp>
      <p:pic>
        <p:nvPicPr>
          <p:cNvPr id="10" name="图片 9">
            <a:extLst>
              <a:ext uri="{FF2B5EF4-FFF2-40B4-BE49-F238E27FC236}">
                <a16:creationId xmlns:a16="http://schemas.microsoft.com/office/drawing/2014/main" id="{903D8333-8555-4653-A9E3-5D073E0DF595}"/>
              </a:ext>
            </a:extLst>
          </p:cNvPr>
          <p:cNvPicPr>
            <a:picLocks noChangeAspect="1"/>
          </p:cNvPicPr>
          <p:nvPr/>
        </p:nvPicPr>
        <p:blipFill>
          <a:blip r:embed="rId2"/>
          <a:stretch>
            <a:fillRect/>
          </a:stretch>
        </p:blipFill>
        <p:spPr>
          <a:xfrm>
            <a:off x="1577629" y="2092600"/>
            <a:ext cx="4067175" cy="1600200"/>
          </a:xfrm>
          <a:prstGeom prst="rect">
            <a:avLst/>
          </a:prstGeom>
        </p:spPr>
      </p:pic>
      <p:sp>
        <p:nvSpPr>
          <p:cNvPr id="11" name="矩形 10">
            <a:extLst>
              <a:ext uri="{FF2B5EF4-FFF2-40B4-BE49-F238E27FC236}">
                <a16:creationId xmlns:a16="http://schemas.microsoft.com/office/drawing/2014/main" id="{597C687C-4CD2-4278-A6D7-3D0DD5D0BF80}"/>
              </a:ext>
            </a:extLst>
          </p:cNvPr>
          <p:cNvSpPr/>
          <p:nvPr/>
        </p:nvSpPr>
        <p:spPr>
          <a:xfrm>
            <a:off x="585407" y="2488959"/>
            <a:ext cx="954708" cy="646331"/>
          </a:xfrm>
          <a:prstGeom prst="rect">
            <a:avLst/>
          </a:prstGeom>
        </p:spPr>
        <p:txBody>
          <a:bodyPr wrap="square">
            <a:spAutoFit/>
          </a:bodyPr>
          <a:lstStyle/>
          <a:p>
            <a:r>
              <a:rPr lang="zh-CN" altLang="en-US" b="1" dirty="0"/>
              <a:t>理性主义</a:t>
            </a:r>
            <a:r>
              <a:rPr lang="en-US" altLang="zh-CN" b="1" dirty="0" err="1"/>
              <a:t>Big3</a:t>
            </a:r>
            <a:endParaRPr lang="zh-CN" altLang="en-US" b="1" dirty="0"/>
          </a:p>
        </p:txBody>
      </p:sp>
      <p:sp>
        <p:nvSpPr>
          <p:cNvPr id="12" name="矩形 11">
            <a:extLst>
              <a:ext uri="{FF2B5EF4-FFF2-40B4-BE49-F238E27FC236}">
                <a16:creationId xmlns:a16="http://schemas.microsoft.com/office/drawing/2014/main" id="{63BE4BF3-72C4-4631-AC50-A7761E7262B4}"/>
              </a:ext>
            </a:extLst>
          </p:cNvPr>
          <p:cNvSpPr/>
          <p:nvPr/>
        </p:nvSpPr>
        <p:spPr>
          <a:xfrm>
            <a:off x="1727608" y="3800925"/>
            <a:ext cx="877163"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笛卡尔</a:t>
            </a:r>
            <a:endParaRPr lang="zh-CN" altLang="en-US" dirty="0"/>
          </a:p>
        </p:txBody>
      </p:sp>
      <p:sp>
        <p:nvSpPr>
          <p:cNvPr id="13" name="矩形 12">
            <a:extLst>
              <a:ext uri="{FF2B5EF4-FFF2-40B4-BE49-F238E27FC236}">
                <a16:creationId xmlns:a16="http://schemas.microsoft.com/office/drawing/2014/main" id="{87E2B390-42DB-4209-A88A-25D93F4DF93A}"/>
              </a:ext>
            </a:extLst>
          </p:cNvPr>
          <p:cNvSpPr/>
          <p:nvPr/>
        </p:nvSpPr>
        <p:spPr>
          <a:xfrm>
            <a:off x="3057218" y="3800925"/>
            <a:ext cx="1107996"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斯宾诺莎</a:t>
            </a:r>
            <a:endParaRPr lang="zh-CN" altLang="en-US" dirty="0"/>
          </a:p>
        </p:txBody>
      </p:sp>
      <p:sp>
        <p:nvSpPr>
          <p:cNvPr id="14" name="矩形 13">
            <a:extLst>
              <a:ext uri="{FF2B5EF4-FFF2-40B4-BE49-F238E27FC236}">
                <a16:creationId xmlns:a16="http://schemas.microsoft.com/office/drawing/2014/main" id="{A545A105-ED12-456B-BF6E-E015BABC4B3E}"/>
              </a:ext>
            </a:extLst>
          </p:cNvPr>
          <p:cNvSpPr/>
          <p:nvPr/>
        </p:nvSpPr>
        <p:spPr>
          <a:xfrm>
            <a:off x="4563946" y="3824980"/>
            <a:ext cx="1107996"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莱布尼茨</a:t>
            </a:r>
            <a:endParaRPr lang="zh-CN" altLang="en-US" dirty="0"/>
          </a:p>
        </p:txBody>
      </p:sp>
      <p:sp>
        <p:nvSpPr>
          <p:cNvPr id="15" name="矩形 14">
            <a:extLst>
              <a:ext uri="{FF2B5EF4-FFF2-40B4-BE49-F238E27FC236}">
                <a16:creationId xmlns:a16="http://schemas.microsoft.com/office/drawing/2014/main" id="{0A883318-E668-45F1-A8CD-DCFB86994214}"/>
              </a:ext>
            </a:extLst>
          </p:cNvPr>
          <p:cNvSpPr/>
          <p:nvPr/>
        </p:nvSpPr>
        <p:spPr>
          <a:xfrm>
            <a:off x="5977756" y="2488958"/>
            <a:ext cx="954708" cy="646331"/>
          </a:xfrm>
          <a:prstGeom prst="rect">
            <a:avLst/>
          </a:prstGeom>
        </p:spPr>
        <p:txBody>
          <a:bodyPr wrap="square">
            <a:spAutoFit/>
          </a:bodyPr>
          <a:lstStyle/>
          <a:p>
            <a:r>
              <a:rPr lang="zh-CN" altLang="en-US" b="1" dirty="0"/>
              <a:t>经验主义</a:t>
            </a:r>
            <a:r>
              <a:rPr lang="en-US" altLang="zh-CN" b="1" dirty="0" err="1"/>
              <a:t>Big3</a:t>
            </a:r>
            <a:endParaRPr lang="zh-CN" altLang="en-US" b="1" dirty="0"/>
          </a:p>
        </p:txBody>
      </p:sp>
      <p:pic>
        <p:nvPicPr>
          <p:cNvPr id="16" name="图片 15">
            <a:extLst>
              <a:ext uri="{FF2B5EF4-FFF2-40B4-BE49-F238E27FC236}">
                <a16:creationId xmlns:a16="http://schemas.microsoft.com/office/drawing/2014/main" id="{0FB93493-4D62-49EF-8B37-21D5F9971E66}"/>
              </a:ext>
            </a:extLst>
          </p:cNvPr>
          <p:cNvPicPr>
            <a:picLocks noChangeAspect="1"/>
          </p:cNvPicPr>
          <p:nvPr/>
        </p:nvPicPr>
        <p:blipFill>
          <a:blip r:embed="rId3"/>
          <a:stretch>
            <a:fillRect/>
          </a:stretch>
        </p:blipFill>
        <p:spPr>
          <a:xfrm>
            <a:off x="7132688" y="2092600"/>
            <a:ext cx="1319178" cy="1600200"/>
          </a:xfrm>
          <a:prstGeom prst="rect">
            <a:avLst/>
          </a:prstGeom>
        </p:spPr>
      </p:pic>
      <p:pic>
        <p:nvPicPr>
          <p:cNvPr id="17" name="图片 16">
            <a:extLst>
              <a:ext uri="{FF2B5EF4-FFF2-40B4-BE49-F238E27FC236}">
                <a16:creationId xmlns:a16="http://schemas.microsoft.com/office/drawing/2014/main" id="{46C33BA7-BBEB-4B40-B688-CB227631EA6C}"/>
              </a:ext>
            </a:extLst>
          </p:cNvPr>
          <p:cNvPicPr>
            <a:picLocks noChangeAspect="1"/>
          </p:cNvPicPr>
          <p:nvPr/>
        </p:nvPicPr>
        <p:blipFill>
          <a:blip r:embed="rId4"/>
          <a:stretch>
            <a:fillRect/>
          </a:stretch>
        </p:blipFill>
        <p:spPr>
          <a:xfrm>
            <a:off x="8420348" y="2012022"/>
            <a:ext cx="2552700" cy="1680777"/>
          </a:xfrm>
          <a:prstGeom prst="rect">
            <a:avLst/>
          </a:prstGeom>
        </p:spPr>
      </p:pic>
      <p:sp>
        <p:nvSpPr>
          <p:cNvPr id="18" name="矩形 17">
            <a:extLst>
              <a:ext uri="{FF2B5EF4-FFF2-40B4-BE49-F238E27FC236}">
                <a16:creationId xmlns:a16="http://schemas.microsoft.com/office/drawing/2014/main" id="{BBC98866-D5F1-4E07-A20E-B15ED582E5CB}"/>
              </a:ext>
            </a:extLst>
          </p:cNvPr>
          <p:cNvSpPr/>
          <p:nvPr/>
        </p:nvSpPr>
        <p:spPr>
          <a:xfrm>
            <a:off x="7353695" y="3824980"/>
            <a:ext cx="877163"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贝克莱</a:t>
            </a:r>
            <a:endParaRPr lang="zh-CN" altLang="en-US" dirty="0"/>
          </a:p>
        </p:txBody>
      </p:sp>
      <p:sp>
        <p:nvSpPr>
          <p:cNvPr id="19" name="矩形 18">
            <a:extLst>
              <a:ext uri="{FF2B5EF4-FFF2-40B4-BE49-F238E27FC236}">
                <a16:creationId xmlns:a16="http://schemas.microsoft.com/office/drawing/2014/main" id="{18E98CA1-F2E4-40AE-AE8C-122ADD3D47E2}"/>
              </a:ext>
            </a:extLst>
          </p:cNvPr>
          <p:cNvSpPr/>
          <p:nvPr/>
        </p:nvSpPr>
        <p:spPr>
          <a:xfrm>
            <a:off x="8357870" y="3795163"/>
            <a:ext cx="1338828"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约翰</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洛克</a:t>
            </a:r>
          </a:p>
        </p:txBody>
      </p:sp>
      <p:sp>
        <p:nvSpPr>
          <p:cNvPr id="20" name="矩形 19">
            <a:extLst>
              <a:ext uri="{FF2B5EF4-FFF2-40B4-BE49-F238E27FC236}">
                <a16:creationId xmlns:a16="http://schemas.microsoft.com/office/drawing/2014/main" id="{E870C83C-37B5-4FF6-867E-71AFC8E4AB25}"/>
              </a:ext>
            </a:extLst>
          </p:cNvPr>
          <p:cNvSpPr/>
          <p:nvPr/>
        </p:nvSpPr>
        <p:spPr>
          <a:xfrm>
            <a:off x="9790694" y="3795163"/>
            <a:ext cx="1338828" cy="369332"/>
          </a:xfrm>
          <a:prstGeom prst="rect">
            <a:avLst/>
          </a:prstGeom>
        </p:spPr>
        <p:txBody>
          <a:bodyPr wrap="none">
            <a:spAutoFit/>
          </a:bodyPr>
          <a:lstStyle/>
          <a:p>
            <a:r>
              <a:rPr lang="zh-CN" altLang="en-US" kern="100" dirty="0">
                <a:latin typeface="楷体" panose="02010609060101010101" pitchFamily="49" charset="-122"/>
                <a:ea typeface="楷体" panose="02010609060101010101" pitchFamily="49" charset="-122"/>
                <a:cs typeface="Times New Roman" panose="02020603050405020304" pitchFamily="18" charset="0"/>
              </a:rPr>
              <a:t>大卫</a:t>
            </a:r>
            <a:r>
              <a:rPr lang="en-US" altLang="zh-CN" kern="100" dirty="0">
                <a:latin typeface="楷体" panose="02010609060101010101" pitchFamily="49" charset="-122"/>
                <a:ea typeface="楷体" panose="02010609060101010101" pitchFamily="49" charset="-122"/>
                <a:cs typeface="Times New Roman" panose="02020603050405020304" pitchFamily="18" charset="0"/>
              </a:rPr>
              <a:t>·</a:t>
            </a:r>
            <a:r>
              <a:rPr lang="zh-CN" altLang="en-US" kern="100" dirty="0">
                <a:latin typeface="楷体" panose="02010609060101010101" pitchFamily="49" charset="-122"/>
                <a:ea typeface="楷体" panose="02010609060101010101" pitchFamily="49" charset="-122"/>
                <a:cs typeface="Times New Roman" panose="02020603050405020304" pitchFamily="18" charset="0"/>
              </a:rPr>
              <a:t>休谟</a:t>
            </a:r>
          </a:p>
        </p:txBody>
      </p:sp>
      <p:sp>
        <p:nvSpPr>
          <p:cNvPr id="21" name="矩形 20">
            <a:extLst>
              <a:ext uri="{FF2B5EF4-FFF2-40B4-BE49-F238E27FC236}">
                <a16:creationId xmlns:a16="http://schemas.microsoft.com/office/drawing/2014/main" id="{6D31E33F-9F3E-496C-8D74-7548BD476793}"/>
              </a:ext>
            </a:extLst>
          </p:cNvPr>
          <p:cNvSpPr/>
          <p:nvPr/>
        </p:nvSpPr>
        <p:spPr>
          <a:xfrm>
            <a:off x="1413961" y="4396069"/>
            <a:ext cx="697627" cy="400110"/>
          </a:xfrm>
          <a:prstGeom prst="rect">
            <a:avLst/>
          </a:prstGeom>
        </p:spPr>
        <p:txBody>
          <a:bodyPr wrap="none">
            <a:spAutoFit/>
          </a:bodyPr>
          <a:lstStyle/>
          <a:p>
            <a:r>
              <a:rPr lang="zh-CN" altLang="en-US" sz="2000" dirty="0">
                <a:solidFill>
                  <a:srgbClr val="002060"/>
                </a:solidFill>
              </a:rPr>
              <a:t>康德</a:t>
            </a:r>
          </a:p>
        </p:txBody>
      </p:sp>
      <p:cxnSp>
        <p:nvCxnSpPr>
          <p:cNvPr id="25" name="直接箭头连接符 24">
            <a:extLst>
              <a:ext uri="{FF2B5EF4-FFF2-40B4-BE49-F238E27FC236}">
                <a16:creationId xmlns:a16="http://schemas.microsoft.com/office/drawing/2014/main" id="{6843C5D0-5AAA-4A18-84E4-C440EC84090D}"/>
              </a:ext>
            </a:extLst>
          </p:cNvPr>
          <p:cNvCxnSpPr>
            <a:cxnSpLocks/>
            <a:stCxn id="21" idx="3"/>
          </p:cNvCxnSpPr>
          <p:nvPr/>
        </p:nvCxnSpPr>
        <p:spPr>
          <a:xfrm>
            <a:off x="2111588" y="4596124"/>
            <a:ext cx="1287595" cy="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27" name="矩形 26">
            <a:extLst>
              <a:ext uri="{FF2B5EF4-FFF2-40B4-BE49-F238E27FC236}">
                <a16:creationId xmlns:a16="http://schemas.microsoft.com/office/drawing/2014/main" id="{F894C7EC-4D73-4A50-8CFF-7426E6CC6C92}"/>
              </a:ext>
            </a:extLst>
          </p:cNvPr>
          <p:cNvSpPr/>
          <p:nvPr/>
        </p:nvSpPr>
        <p:spPr>
          <a:xfrm>
            <a:off x="3423554" y="4345879"/>
            <a:ext cx="954107" cy="400110"/>
          </a:xfrm>
          <a:prstGeom prst="rect">
            <a:avLst/>
          </a:prstGeom>
        </p:spPr>
        <p:txBody>
          <a:bodyPr wrap="none">
            <a:spAutoFit/>
          </a:bodyPr>
          <a:lstStyle/>
          <a:p>
            <a:r>
              <a:rPr lang="zh-CN" altLang="en-US" sz="2000" dirty="0">
                <a:solidFill>
                  <a:srgbClr val="002060"/>
                </a:solidFill>
              </a:rPr>
              <a:t>黑格尔</a:t>
            </a:r>
          </a:p>
        </p:txBody>
      </p:sp>
      <p:sp>
        <p:nvSpPr>
          <p:cNvPr id="28" name="矩形 27">
            <a:extLst>
              <a:ext uri="{FF2B5EF4-FFF2-40B4-BE49-F238E27FC236}">
                <a16:creationId xmlns:a16="http://schemas.microsoft.com/office/drawing/2014/main" id="{A043CFC5-8632-4925-A073-5B1F136AFC2D}"/>
              </a:ext>
            </a:extLst>
          </p:cNvPr>
          <p:cNvSpPr/>
          <p:nvPr/>
        </p:nvSpPr>
        <p:spPr>
          <a:xfrm>
            <a:off x="5618945" y="4396069"/>
            <a:ext cx="954107" cy="400110"/>
          </a:xfrm>
          <a:prstGeom prst="rect">
            <a:avLst/>
          </a:prstGeom>
        </p:spPr>
        <p:txBody>
          <a:bodyPr wrap="none">
            <a:spAutoFit/>
          </a:bodyPr>
          <a:lstStyle/>
          <a:p>
            <a:r>
              <a:rPr lang="zh-CN" altLang="en-US" sz="2000" dirty="0">
                <a:solidFill>
                  <a:srgbClr val="002060"/>
                </a:solidFill>
              </a:rPr>
              <a:t>马克思</a:t>
            </a:r>
          </a:p>
        </p:txBody>
      </p:sp>
      <p:cxnSp>
        <p:nvCxnSpPr>
          <p:cNvPr id="29" name="直接箭头连接符 28">
            <a:extLst>
              <a:ext uri="{FF2B5EF4-FFF2-40B4-BE49-F238E27FC236}">
                <a16:creationId xmlns:a16="http://schemas.microsoft.com/office/drawing/2014/main" id="{EF86A8EC-1C88-497B-B026-C4694F389EEC}"/>
              </a:ext>
            </a:extLst>
          </p:cNvPr>
          <p:cNvCxnSpPr>
            <a:cxnSpLocks/>
          </p:cNvCxnSpPr>
          <p:nvPr/>
        </p:nvCxnSpPr>
        <p:spPr>
          <a:xfrm>
            <a:off x="4310741" y="4596124"/>
            <a:ext cx="1287595" cy="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31" name="矩形 30">
            <a:extLst>
              <a:ext uri="{FF2B5EF4-FFF2-40B4-BE49-F238E27FC236}">
                <a16:creationId xmlns:a16="http://schemas.microsoft.com/office/drawing/2014/main" id="{551181EA-AD0B-4589-AFA5-98DB19BDE583}"/>
              </a:ext>
            </a:extLst>
          </p:cNvPr>
          <p:cNvSpPr/>
          <p:nvPr/>
        </p:nvSpPr>
        <p:spPr>
          <a:xfrm>
            <a:off x="903596" y="5796214"/>
            <a:ext cx="3005951" cy="400110"/>
          </a:xfrm>
          <a:prstGeom prst="rect">
            <a:avLst/>
          </a:prstGeom>
        </p:spPr>
        <p:txBody>
          <a:bodyPr wrap="none">
            <a:spAutoFit/>
          </a:bodyPr>
          <a:lstStyle/>
          <a:p>
            <a:r>
              <a:rPr lang="zh-CN" altLang="en-US" sz="2000" dirty="0">
                <a:solidFill>
                  <a:srgbClr val="002060"/>
                </a:solidFill>
              </a:rPr>
              <a:t>哲学的问题在于改造世界</a:t>
            </a:r>
          </a:p>
        </p:txBody>
      </p:sp>
      <p:sp>
        <p:nvSpPr>
          <p:cNvPr id="32" name="矩形 31">
            <a:extLst>
              <a:ext uri="{FF2B5EF4-FFF2-40B4-BE49-F238E27FC236}">
                <a16:creationId xmlns:a16="http://schemas.microsoft.com/office/drawing/2014/main" id="{E36AE3E6-2563-47B5-808C-80FC82ACCD42}"/>
              </a:ext>
            </a:extLst>
          </p:cNvPr>
          <p:cNvSpPr/>
          <p:nvPr/>
        </p:nvSpPr>
        <p:spPr>
          <a:xfrm>
            <a:off x="7132688" y="4410254"/>
            <a:ext cx="4031873" cy="400110"/>
          </a:xfrm>
          <a:prstGeom prst="rect">
            <a:avLst/>
          </a:prstGeom>
        </p:spPr>
        <p:txBody>
          <a:bodyPr wrap="none">
            <a:spAutoFit/>
          </a:bodyPr>
          <a:lstStyle/>
          <a:p>
            <a:r>
              <a:rPr lang="zh-CN" altLang="en-US" sz="2000" dirty="0">
                <a:solidFill>
                  <a:srgbClr val="002060"/>
                </a:solidFill>
              </a:rPr>
              <a:t>争论更多在于</a:t>
            </a:r>
            <a:r>
              <a:rPr lang="zh-CN" altLang="en-US" sz="2000" u="sng" dirty="0">
                <a:solidFill>
                  <a:srgbClr val="002060"/>
                </a:solidFill>
              </a:rPr>
              <a:t>认识论</a:t>
            </a:r>
            <a:r>
              <a:rPr lang="zh-CN" altLang="en-US" sz="2000" dirty="0">
                <a:solidFill>
                  <a:srgbClr val="002060"/>
                </a:solidFill>
              </a:rPr>
              <a:t>，而非</a:t>
            </a:r>
            <a:r>
              <a:rPr lang="zh-CN" altLang="en-US" sz="2000" u="sng" dirty="0">
                <a:solidFill>
                  <a:srgbClr val="002060"/>
                </a:solidFill>
              </a:rPr>
              <a:t>本体论</a:t>
            </a:r>
          </a:p>
        </p:txBody>
      </p:sp>
      <p:sp>
        <p:nvSpPr>
          <p:cNvPr id="33" name="矩形 32">
            <a:extLst>
              <a:ext uri="{FF2B5EF4-FFF2-40B4-BE49-F238E27FC236}">
                <a16:creationId xmlns:a16="http://schemas.microsoft.com/office/drawing/2014/main" id="{D6254732-88E9-4728-AB39-F7CCE79DA7F2}"/>
              </a:ext>
            </a:extLst>
          </p:cNvPr>
          <p:cNvSpPr/>
          <p:nvPr/>
        </p:nvSpPr>
        <p:spPr>
          <a:xfrm>
            <a:off x="8009056" y="5796214"/>
            <a:ext cx="697627" cy="400110"/>
          </a:xfrm>
          <a:prstGeom prst="rect">
            <a:avLst/>
          </a:prstGeom>
        </p:spPr>
        <p:txBody>
          <a:bodyPr wrap="none">
            <a:spAutoFit/>
          </a:bodyPr>
          <a:lstStyle/>
          <a:p>
            <a:r>
              <a:rPr lang="zh-CN" altLang="en-US" sz="2000" b="1" u="sng" dirty="0">
                <a:solidFill>
                  <a:srgbClr val="002060"/>
                </a:solidFill>
              </a:rPr>
              <a:t>异化</a:t>
            </a:r>
          </a:p>
        </p:txBody>
      </p:sp>
      <p:sp>
        <p:nvSpPr>
          <p:cNvPr id="34" name="矩形 33">
            <a:extLst>
              <a:ext uri="{FF2B5EF4-FFF2-40B4-BE49-F238E27FC236}">
                <a16:creationId xmlns:a16="http://schemas.microsoft.com/office/drawing/2014/main" id="{5470BC2A-06AC-40F3-A143-0E13010075E9}"/>
              </a:ext>
            </a:extLst>
          </p:cNvPr>
          <p:cNvSpPr/>
          <p:nvPr/>
        </p:nvSpPr>
        <p:spPr>
          <a:xfrm>
            <a:off x="4954538" y="5796214"/>
            <a:ext cx="1210588" cy="400110"/>
          </a:xfrm>
          <a:prstGeom prst="rect">
            <a:avLst/>
          </a:prstGeom>
        </p:spPr>
        <p:txBody>
          <a:bodyPr wrap="none">
            <a:spAutoFit/>
          </a:bodyPr>
          <a:lstStyle/>
          <a:p>
            <a:r>
              <a:rPr lang="zh-CN" altLang="en-US" sz="2000" dirty="0">
                <a:solidFill>
                  <a:srgbClr val="002060"/>
                </a:solidFill>
              </a:rPr>
              <a:t>社会问题</a:t>
            </a:r>
          </a:p>
        </p:txBody>
      </p:sp>
    </p:spTree>
    <p:extLst>
      <p:ext uri="{BB962C8B-B14F-4D97-AF65-F5344CB8AC3E}">
        <p14:creationId xmlns:p14="http://schemas.microsoft.com/office/powerpoint/2010/main" val="2451382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8"/>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31"/>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4"/>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p:bldP spid="11" grpId="0"/>
      <p:bldP spid="12" grpId="0"/>
      <p:bldP spid="13" grpId="0"/>
      <p:bldP spid="14" grpId="0"/>
      <p:bldP spid="15" grpId="0"/>
      <p:bldP spid="18" grpId="0"/>
      <p:bldP spid="19" grpId="0"/>
      <p:bldP spid="20" grpId="0"/>
      <p:bldP spid="21" grpId="0"/>
      <p:bldP spid="27" grpId="0"/>
      <p:bldP spid="28" grpId="0"/>
      <p:bldP spid="31" grpId="0"/>
      <p:bldP spid="32" grpId="0"/>
      <p:bldP spid="33" grpId="0"/>
      <p:bldP spid="3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15">
            <a:extLst>
              <a:ext uri="{FF2B5EF4-FFF2-40B4-BE49-F238E27FC236}">
                <a16:creationId xmlns:a16="http://schemas.microsoft.com/office/drawing/2014/main" id="{FC3A5212-0CEC-458C-B005-8E09588FA657}"/>
              </a:ext>
            </a:extLst>
          </p:cNvPr>
          <p:cNvSpPr/>
          <p:nvPr/>
        </p:nvSpPr>
        <p:spPr bwMode="auto">
          <a:xfrm>
            <a:off x="2089821" y="290588"/>
            <a:ext cx="1865953"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实证主义？</a:t>
            </a:r>
          </a:p>
        </p:txBody>
      </p:sp>
      <p:sp>
        <p:nvSpPr>
          <p:cNvPr id="5" name="矩形 4">
            <a:extLst>
              <a:ext uri="{FF2B5EF4-FFF2-40B4-BE49-F238E27FC236}">
                <a16:creationId xmlns:a16="http://schemas.microsoft.com/office/drawing/2014/main" id="{D7BEC84A-DFB6-4A53-9D76-CCEAD0057092}"/>
              </a:ext>
            </a:extLst>
          </p:cNvPr>
          <p:cNvSpPr/>
          <p:nvPr/>
        </p:nvSpPr>
        <p:spPr>
          <a:xfrm>
            <a:off x="1135665" y="1265243"/>
            <a:ext cx="1210588" cy="707886"/>
          </a:xfrm>
          <a:prstGeom prst="rect">
            <a:avLst/>
          </a:prstGeom>
        </p:spPr>
        <p:txBody>
          <a:bodyPr wrap="none">
            <a:spAutoFit/>
          </a:bodyPr>
          <a:lstStyle/>
          <a:p>
            <a:r>
              <a:rPr lang="zh-CN" altLang="en-US" sz="2000" dirty="0">
                <a:solidFill>
                  <a:srgbClr val="002060"/>
                </a:solidFill>
              </a:rPr>
              <a:t>实证主义</a:t>
            </a:r>
            <a:endParaRPr lang="en-US" altLang="zh-CN" sz="2000" dirty="0">
              <a:solidFill>
                <a:srgbClr val="002060"/>
              </a:solidFill>
            </a:endParaRPr>
          </a:p>
          <a:p>
            <a:pPr algn="ctr"/>
            <a:r>
              <a:rPr lang="zh-CN" altLang="en-US" sz="2000" dirty="0">
                <a:solidFill>
                  <a:srgbClr val="002060"/>
                </a:solidFill>
              </a:rPr>
              <a:t>（孔德）</a:t>
            </a:r>
          </a:p>
        </p:txBody>
      </p:sp>
      <p:cxnSp>
        <p:nvCxnSpPr>
          <p:cNvPr id="7" name="直接箭头连接符 6">
            <a:extLst>
              <a:ext uri="{FF2B5EF4-FFF2-40B4-BE49-F238E27FC236}">
                <a16:creationId xmlns:a16="http://schemas.microsoft.com/office/drawing/2014/main" id="{540C78B4-63F9-412F-AA86-1F42CA1AA76D}"/>
              </a:ext>
            </a:extLst>
          </p:cNvPr>
          <p:cNvCxnSpPr/>
          <p:nvPr/>
        </p:nvCxnSpPr>
        <p:spPr>
          <a:xfrm>
            <a:off x="2346253" y="1619186"/>
            <a:ext cx="944217" cy="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0906A009-85CB-4FC1-B8C2-02C675747485}"/>
              </a:ext>
            </a:extLst>
          </p:cNvPr>
          <p:cNvSpPr/>
          <p:nvPr/>
        </p:nvSpPr>
        <p:spPr>
          <a:xfrm>
            <a:off x="3316929" y="1265243"/>
            <a:ext cx="1980030" cy="707886"/>
          </a:xfrm>
          <a:prstGeom prst="rect">
            <a:avLst/>
          </a:prstGeom>
        </p:spPr>
        <p:txBody>
          <a:bodyPr wrap="none">
            <a:spAutoFit/>
          </a:bodyPr>
          <a:lstStyle/>
          <a:p>
            <a:r>
              <a:rPr lang="zh-CN" altLang="en-US" sz="2000" dirty="0">
                <a:solidFill>
                  <a:srgbClr val="002060"/>
                </a:solidFill>
              </a:rPr>
              <a:t>逻辑实证主义</a:t>
            </a:r>
            <a:endParaRPr lang="en-US" altLang="zh-CN" sz="2000" dirty="0">
              <a:solidFill>
                <a:srgbClr val="002060"/>
              </a:solidFill>
            </a:endParaRPr>
          </a:p>
          <a:p>
            <a:pPr algn="ctr"/>
            <a:r>
              <a:rPr lang="zh-CN" altLang="en-US" sz="2000" dirty="0">
                <a:solidFill>
                  <a:srgbClr val="002060"/>
                </a:solidFill>
              </a:rPr>
              <a:t>（维特根斯坦）</a:t>
            </a:r>
          </a:p>
        </p:txBody>
      </p:sp>
      <p:cxnSp>
        <p:nvCxnSpPr>
          <p:cNvPr id="15" name="直接箭头连接符 14">
            <a:extLst>
              <a:ext uri="{FF2B5EF4-FFF2-40B4-BE49-F238E27FC236}">
                <a16:creationId xmlns:a16="http://schemas.microsoft.com/office/drawing/2014/main" id="{66755541-8994-4D12-859B-6C32C8AC1F04}"/>
              </a:ext>
            </a:extLst>
          </p:cNvPr>
          <p:cNvCxnSpPr/>
          <p:nvPr/>
        </p:nvCxnSpPr>
        <p:spPr>
          <a:xfrm>
            <a:off x="5053010" y="1619186"/>
            <a:ext cx="944217" cy="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17" name="矩形 16">
            <a:extLst>
              <a:ext uri="{FF2B5EF4-FFF2-40B4-BE49-F238E27FC236}">
                <a16:creationId xmlns:a16="http://schemas.microsoft.com/office/drawing/2014/main" id="{434F7B6C-C8FB-4E27-91D7-1F0D986853A6}"/>
              </a:ext>
            </a:extLst>
          </p:cNvPr>
          <p:cNvSpPr/>
          <p:nvPr/>
        </p:nvSpPr>
        <p:spPr>
          <a:xfrm>
            <a:off x="6096000" y="1419131"/>
            <a:ext cx="3005951" cy="400110"/>
          </a:xfrm>
          <a:prstGeom prst="rect">
            <a:avLst/>
          </a:prstGeom>
        </p:spPr>
        <p:txBody>
          <a:bodyPr wrap="none">
            <a:spAutoFit/>
          </a:bodyPr>
          <a:lstStyle/>
          <a:p>
            <a:r>
              <a:rPr lang="zh-CN" altLang="en-US" sz="2000" dirty="0">
                <a:solidFill>
                  <a:srgbClr val="002060"/>
                </a:solidFill>
              </a:rPr>
              <a:t>社会科学中的新实证主义</a:t>
            </a:r>
            <a:endParaRPr lang="en-US" altLang="zh-CN" sz="2000" dirty="0">
              <a:solidFill>
                <a:srgbClr val="002060"/>
              </a:solidFill>
            </a:endParaRPr>
          </a:p>
        </p:txBody>
      </p:sp>
      <p:sp>
        <p:nvSpPr>
          <p:cNvPr id="18" name="矩形 17">
            <a:extLst>
              <a:ext uri="{FF2B5EF4-FFF2-40B4-BE49-F238E27FC236}">
                <a16:creationId xmlns:a16="http://schemas.microsoft.com/office/drawing/2014/main" id="{0F8F99A5-469E-436D-B2D0-949F7C658633}"/>
              </a:ext>
            </a:extLst>
          </p:cNvPr>
          <p:cNvSpPr/>
          <p:nvPr/>
        </p:nvSpPr>
        <p:spPr>
          <a:xfrm>
            <a:off x="9097645" y="1265243"/>
            <a:ext cx="2492990" cy="707886"/>
          </a:xfrm>
          <a:prstGeom prst="rect">
            <a:avLst/>
          </a:prstGeom>
        </p:spPr>
        <p:txBody>
          <a:bodyPr wrap="none">
            <a:spAutoFit/>
          </a:bodyPr>
          <a:lstStyle/>
          <a:p>
            <a:r>
              <a:rPr lang="zh-CN" altLang="en-US" sz="2000" dirty="0">
                <a:solidFill>
                  <a:srgbClr val="002060"/>
                </a:solidFill>
              </a:rPr>
              <a:t>经济学中的工具主义</a:t>
            </a:r>
            <a:endParaRPr lang="en-US" altLang="zh-CN" sz="2000" dirty="0">
              <a:solidFill>
                <a:srgbClr val="002060"/>
              </a:solidFill>
            </a:endParaRPr>
          </a:p>
          <a:p>
            <a:pPr algn="ctr"/>
            <a:r>
              <a:rPr lang="zh-CN" altLang="en-US" sz="2000" dirty="0">
                <a:solidFill>
                  <a:srgbClr val="002060"/>
                </a:solidFill>
              </a:rPr>
              <a:t>（弗里德曼）</a:t>
            </a:r>
          </a:p>
        </p:txBody>
      </p:sp>
      <mc:AlternateContent xmlns:mc="http://schemas.openxmlformats.org/markup-compatibility/2006" xmlns:a14="http://schemas.microsoft.com/office/drawing/2010/main">
        <mc:Choice Requires="a14">
          <p:sp>
            <p:nvSpPr>
              <p:cNvPr id="21" name="矩形 20">
                <a:extLst>
                  <a:ext uri="{FF2B5EF4-FFF2-40B4-BE49-F238E27FC236}">
                    <a16:creationId xmlns:a16="http://schemas.microsoft.com/office/drawing/2014/main" id="{0DD3B8CA-B19C-427B-90CF-5BD722D1BA2B}"/>
                  </a:ext>
                </a:extLst>
              </p:cNvPr>
              <p:cNvSpPr/>
              <p:nvPr/>
            </p:nvSpPr>
            <p:spPr>
              <a:xfrm>
                <a:off x="8889896" y="1419131"/>
                <a:ext cx="415498" cy="40011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2000" i="1" smtClean="0">
                          <a:solidFill>
                            <a:srgbClr val="002060"/>
                          </a:solidFill>
                          <a:latin typeface="Cambria Math" panose="02040503050406030204" pitchFamily="18" charset="0"/>
                        </a:rPr>
                        <m:t>∋</m:t>
                      </m:r>
                    </m:oMath>
                  </m:oMathPara>
                </a14:m>
                <a:endParaRPr lang="en-US" altLang="zh-CN" sz="2000" dirty="0">
                  <a:solidFill>
                    <a:srgbClr val="002060"/>
                  </a:solidFill>
                </a:endParaRPr>
              </a:p>
            </p:txBody>
          </p:sp>
        </mc:Choice>
        <mc:Fallback xmlns="">
          <p:sp>
            <p:nvSpPr>
              <p:cNvPr id="21" name="矩形 20">
                <a:extLst>
                  <a:ext uri="{FF2B5EF4-FFF2-40B4-BE49-F238E27FC236}">
                    <a16:creationId xmlns:a16="http://schemas.microsoft.com/office/drawing/2014/main" id="{0DD3B8CA-B19C-427B-90CF-5BD722D1BA2B}"/>
                  </a:ext>
                </a:extLst>
              </p:cNvPr>
              <p:cNvSpPr>
                <a:spLocks noRot="1" noChangeAspect="1" noMove="1" noResize="1" noEditPoints="1" noAdjustHandles="1" noChangeArrowheads="1" noChangeShapeType="1" noTextEdit="1"/>
              </p:cNvSpPr>
              <p:nvPr/>
            </p:nvSpPr>
            <p:spPr>
              <a:xfrm>
                <a:off x="8889896" y="1419131"/>
                <a:ext cx="415498" cy="400110"/>
              </a:xfrm>
              <a:prstGeom prst="rect">
                <a:avLst/>
              </a:prstGeom>
              <a:blipFill>
                <a:blip r:embed="rId2"/>
                <a:stretch>
                  <a:fillRect/>
                </a:stretch>
              </a:blipFill>
            </p:spPr>
            <p:txBody>
              <a:bodyPr/>
              <a:lstStyle/>
              <a:p>
                <a:r>
                  <a:rPr lang="zh-CN" altLang="en-US">
                    <a:noFill/>
                  </a:rPr>
                  <a:t> </a:t>
                </a:r>
              </a:p>
            </p:txBody>
          </p:sp>
        </mc:Fallback>
      </mc:AlternateContent>
      <p:sp>
        <p:nvSpPr>
          <p:cNvPr id="22" name="闪电形 21">
            <a:extLst>
              <a:ext uri="{FF2B5EF4-FFF2-40B4-BE49-F238E27FC236}">
                <a16:creationId xmlns:a16="http://schemas.microsoft.com/office/drawing/2014/main" id="{EC0B0968-DD8E-4446-B020-C0A6CB987B97}"/>
              </a:ext>
            </a:extLst>
          </p:cNvPr>
          <p:cNvSpPr/>
          <p:nvPr/>
        </p:nvSpPr>
        <p:spPr>
          <a:xfrm flipV="1">
            <a:off x="7285199" y="1819241"/>
            <a:ext cx="415498" cy="1040641"/>
          </a:xfrm>
          <a:prstGeom prst="lightningBolt">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0FB3C15F-7E96-4710-B8C3-517FD7F86967}"/>
              </a:ext>
            </a:extLst>
          </p:cNvPr>
          <p:cNvSpPr/>
          <p:nvPr/>
        </p:nvSpPr>
        <p:spPr>
          <a:xfrm>
            <a:off x="6679717" y="2959274"/>
            <a:ext cx="1467068" cy="400110"/>
          </a:xfrm>
          <a:prstGeom prst="rect">
            <a:avLst/>
          </a:prstGeom>
        </p:spPr>
        <p:txBody>
          <a:bodyPr wrap="none">
            <a:spAutoFit/>
          </a:bodyPr>
          <a:lstStyle/>
          <a:p>
            <a:r>
              <a:rPr lang="zh-CN" altLang="en-US" sz="2000" dirty="0">
                <a:solidFill>
                  <a:srgbClr val="002060"/>
                </a:solidFill>
              </a:rPr>
              <a:t>批判实在论</a:t>
            </a:r>
            <a:endParaRPr lang="en-US" altLang="zh-CN" sz="2000" dirty="0">
              <a:solidFill>
                <a:srgbClr val="002060"/>
              </a:solidFill>
            </a:endParaRPr>
          </a:p>
        </p:txBody>
      </p:sp>
      <p:sp>
        <p:nvSpPr>
          <p:cNvPr id="24" name="矩形 23">
            <a:extLst>
              <a:ext uri="{FF2B5EF4-FFF2-40B4-BE49-F238E27FC236}">
                <a16:creationId xmlns:a16="http://schemas.microsoft.com/office/drawing/2014/main" id="{602C024D-7158-4F79-A0E9-F261EF7D84C0}"/>
              </a:ext>
            </a:extLst>
          </p:cNvPr>
          <p:cNvSpPr/>
          <p:nvPr/>
        </p:nvSpPr>
        <p:spPr>
          <a:xfrm>
            <a:off x="8451314" y="2959274"/>
            <a:ext cx="1390124" cy="369332"/>
          </a:xfrm>
          <a:prstGeom prst="rect">
            <a:avLst/>
          </a:prstGeom>
        </p:spPr>
        <p:txBody>
          <a:bodyPr wrap="none">
            <a:spAutoFit/>
          </a:bodyPr>
          <a:lstStyle/>
          <a:p>
            <a:r>
              <a:rPr lang="zh-CN" altLang="en-US" dirty="0">
                <a:solidFill>
                  <a:srgbClr val="002060"/>
                </a:solidFill>
              </a:rPr>
              <a:t>罗伊</a:t>
            </a:r>
            <a:r>
              <a:rPr lang="en-US" altLang="zh-CN" dirty="0">
                <a:solidFill>
                  <a:srgbClr val="002060"/>
                </a:solidFill>
              </a:rPr>
              <a:t>·</a:t>
            </a:r>
            <a:r>
              <a:rPr lang="zh-CN" altLang="en-US" dirty="0">
                <a:solidFill>
                  <a:srgbClr val="002060"/>
                </a:solidFill>
              </a:rPr>
              <a:t>巴萨卡</a:t>
            </a:r>
            <a:endParaRPr lang="zh-CN" altLang="en-US" dirty="0"/>
          </a:p>
        </p:txBody>
      </p:sp>
      <p:sp>
        <p:nvSpPr>
          <p:cNvPr id="25" name="矩形 24">
            <a:extLst>
              <a:ext uri="{FF2B5EF4-FFF2-40B4-BE49-F238E27FC236}">
                <a16:creationId xmlns:a16="http://schemas.microsoft.com/office/drawing/2014/main" id="{2C58FAB4-AFAB-4A91-97FF-F35F8C883B16}"/>
              </a:ext>
            </a:extLst>
          </p:cNvPr>
          <p:cNvSpPr/>
          <p:nvPr/>
        </p:nvSpPr>
        <p:spPr>
          <a:xfrm>
            <a:off x="9935558" y="2959274"/>
            <a:ext cx="646331" cy="369332"/>
          </a:xfrm>
          <a:prstGeom prst="rect">
            <a:avLst/>
          </a:prstGeom>
        </p:spPr>
        <p:txBody>
          <a:bodyPr wrap="none">
            <a:spAutoFit/>
          </a:bodyPr>
          <a:lstStyle/>
          <a:p>
            <a:r>
              <a:rPr lang="zh-CN" altLang="en-US" dirty="0">
                <a:solidFill>
                  <a:srgbClr val="002060"/>
                </a:solidFill>
              </a:rPr>
              <a:t>劳森</a:t>
            </a:r>
            <a:endParaRPr lang="zh-CN" altLang="en-US" dirty="0"/>
          </a:p>
        </p:txBody>
      </p:sp>
      <p:cxnSp>
        <p:nvCxnSpPr>
          <p:cNvPr id="27" name="直接连接符 26">
            <a:extLst>
              <a:ext uri="{FF2B5EF4-FFF2-40B4-BE49-F238E27FC236}">
                <a16:creationId xmlns:a16="http://schemas.microsoft.com/office/drawing/2014/main" id="{B5442234-3CC3-4B0F-96FC-5B1F3C6A9987}"/>
              </a:ext>
            </a:extLst>
          </p:cNvPr>
          <p:cNvCxnSpPr/>
          <p:nvPr/>
        </p:nvCxnSpPr>
        <p:spPr>
          <a:xfrm>
            <a:off x="5566535" y="3159329"/>
            <a:ext cx="1113182"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28" name="矩形 27">
            <a:extLst>
              <a:ext uri="{FF2B5EF4-FFF2-40B4-BE49-F238E27FC236}">
                <a16:creationId xmlns:a16="http://schemas.microsoft.com/office/drawing/2014/main" id="{4CFE2856-E0F0-43E7-B01A-E88FA5E0C3CE}"/>
              </a:ext>
            </a:extLst>
          </p:cNvPr>
          <p:cNvSpPr/>
          <p:nvPr/>
        </p:nvSpPr>
        <p:spPr>
          <a:xfrm>
            <a:off x="5881121" y="2728412"/>
            <a:ext cx="646331" cy="369332"/>
          </a:xfrm>
          <a:prstGeom prst="rect">
            <a:avLst/>
          </a:prstGeom>
        </p:spPr>
        <p:txBody>
          <a:bodyPr wrap="none">
            <a:spAutoFit/>
          </a:bodyPr>
          <a:lstStyle/>
          <a:p>
            <a:r>
              <a:rPr lang="zh-CN" altLang="en-US" dirty="0">
                <a:solidFill>
                  <a:srgbClr val="002060"/>
                </a:solidFill>
              </a:rPr>
              <a:t>接近</a:t>
            </a:r>
            <a:endParaRPr lang="zh-CN" altLang="en-US" dirty="0"/>
          </a:p>
        </p:txBody>
      </p:sp>
      <p:sp>
        <p:nvSpPr>
          <p:cNvPr id="29" name="矩形 28">
            <a:extLst>
              <a:ext uri="{FF2B5EF4-FFF2-40B4-BE49-F238E27FC236}">
                <a16:creationId xmlns:a16="http://schemas.microsoft.com/office/drawing/2014/main" id="{50103579-E7F5-4DFA-A48D-84700336E924}"/>
              </a:ext>
            </a:extLst>
          </p:cNvPr>
          <p:cNvSpPr/>
          <p:nvPr/>
        </p:nvSpPr>
        <p:spPr>
          <a:xfrm>
            <a:off x="2818361" y="2928496"/>
            <a:ext cx="2749471" cy="400110"/>
          </a:xfrm>
          <a:prstGeom prst="rect">
            <a:avLst/>
          </a:prstGeom>
        </p:spPr>
        <p:txBody>
          <a:bodyPr wrap="none">
            <a:spAutoFit/>
          </a:bodyPr>
          <a:lstStyle/>
          <a:p>
            <a:r>
              <a:rPr lang="zh-CN" altLang="en-US" sz="2000" dirty="0">
                <a:solidFill>
                  <a:srgbClr val="002060"/>
                </a:solidFill>
              </a:rPr>
              <a:t>马克思主义和唯物主义</a:t>
            </a:r>
            <a:endParaRPr lang="zh-CN" altLang="en-US" sz="2000" dirty="0"/>
          </a:p>
        </p:txBody>
      </p:sp>
      <p:cxnSp>
        <p:nvCxnSpPr>
          <p:cNvPr id="30" name="直接箭头连接符 29">
            <a:extLst>
              <a:ext uri="{FF2B5EF4-FFF2-40B4-BE49-F238E27FC236}">
                <a16:creationId xmlns:a16="http://schemas.microsoft.com/office/drawing/2014/main" id="{EF32866D-20E5-493C-98B8-2FA278702ED4}"/>
              </a:ext>
            </a:extLst>
          </p:cNvPr>
          <p:cNvCxnSpPr>
            <a:cxnSpLocks/>
          </p:cNvCxnSpPr>
          <p:nvPr/>
        </p:nvCxnSpPr>
        <p:spPr>
          <a:xfrm>
            <a:off x="3955774" y="600944"/>
            <a:ext cx="1182756" cy="0"/>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32" name="圆角矩形 15">
            <a:extLst>
              <a:ext uri="{FF2B5EF4-FFF2-40B4-BE49-F238E27FC236}">
                <a16:creationId xmlns:a16="http://schemas.microsoft.com/office/drawing/2014/main" id="{710E32BD-6889-493A-9BB3-338EBF14781B}"/>
              </a:ext>
            </a:extLst>
          </p:cNvPr>
          <p:cNvSpPr/>
          <p:nvPr/>
        </p:nvSpPr>
        <p:spPr bwMode="auto">
          <a:xfrm>
            <a:off x="5106046" y="284478"/>
            <a:ext cx="5283686" cy="620713"/>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如何看待科学哲学的唯物主义？</a:t>
            </a:r>
          </a:p>
        </p:txBody>
      </p:sp>
      <p:sp>
        <p:nvSpPr>
          <p:cNvPr id="34" name="矩形 33">
            <a:extLst>
              <a:ext uri="{FF2B5EF4-FFF2-40B4-BE49-F238E27FC236}">
                <a16:creationId xmlns:a16="http://schemas.microsoft.com/office/drawing/2014/main" id="{00642881-4FBE-4369-A278-7577CA7E7B89}"/>
              </a:ext>
            </a:extLst>
          </p:cNvPr>
          <p:cNvSpPr/>
          <p:nvPr/>
        </p:nvSpPr>
        <p:spPr>
          <a:xfrm>
            <a:off x="3495878" y="1924686"/>
            <a:ext cx="1210588" cy="400110"/>
          </a:xfrm>
          <a:prstGeom prst="rect">
            <a:avLst/>
          </a:prstGeom>
        </p:spPr>
        <p:txBody>
          <a:bodyPr wrap="none">
            <a:spAutoFit/>
          </a:bodyPr>
          <a:lstStyle/>
          <a:p>
            <a:r>
              <a:rPr lang="zh-CN" altLang="en-US" sz="2000" i="1" dirty="0">
                <a:solidFill>
                  <a:srgbClr val="002060"/>
                </a:solidFill>
              </a:rPr>
              <a:t>证伪主义</a:t>
            </a:r>
            <a:endParaRPr lang="en-US" altLang="zh-CN" sz="2000" i="1" dirty="0">
              <a:solidFill>
                <a:srgbClr val="002060"/>
              </a:solidFill>
            </a:endParaRPr>
          </a:p>
        </p:txBody>
      </p:sp>
      <mc:AlternateContent xmlns:mc="http://schemas.openxmlformats.org/markup-compatibility/2006" xmlns:a14="http://schemas.microsoft.com/office/drawing/2010/main">
        <mc:Choice Requires="a14">
          <p:sp>
            <p:nvSpPr>
              <p:cNvPr id="35" name="矩形 34">
                <a:extLst>
                  <a:ext uri="{FF2B5EF4-FFF2-40B4-BE49-F238E27FC236}">
                    <a16:creationId xmlns:a16="http://schemas.microsoft.com/office/drawing/2014/main" id="{9B567D97-59FF-466C-9835-47431C3B862B}"/>
                  </a:ext>
                </a:extLst>
              </p:cNvPr>
              <p:cNvSpPr/>
              <p:nvPr/>
            </p:nvSpPr>
            <p:spPr>
              <a:xfrm>
                <a:off x="5009565" y="3636382"/>
                <a:ext cx="1499321" cy="523220"/>
              </a:xfrm>
              <a:prstGeom prst="rect">
                <a:avLst/>
              </a:prstGeom>
            </p:spPr>
            <p:txBody>
              <a:bodyPr wrap="none">
                <a:spAutoFit/>
              </a:bodyPr>
              <a:lstStyle/>
              <a:p>
                <a:r>
                  <a:rPr lang="en-US" altLang="zh-CN" sz="2800" i="1" dirty="0"/>
                  <a:t>Y</a:t>
                </a:r>
                <a:r>
                  <a:rPr lang="en-US" altLang="zh-CN" sz="2800" dirty="0"/>
                  <a:t>=</a:t>
                </a:r>
                <a14:m>
                  <m:oMath xmlns:m="http://schemas.openxmlformats.org/officeDocument/2006/math">
                    <m:r>
                      <a:rPr lang="zh-CN" altLang="en-US" sz="2800" i="1" smtClean="0">
                        <a:latin typeface="Cambria Math" panose="02040503050406030204" pitchFamily="18" charset="0"/>
                      </a:rPr>
                      <m:t>𝛽</m:t>
                    </m:r>
                    <m:r>
                      <a:rPr lang="en-US" altLang="zh-CN" sz="2800" b="1" i="1" smtClean="0">
                        <a:latin typeface="Cambria Math" panose="02040503050406030204" pitchFamily="18" charset="0"/>
                      </a:rPr>
                      <m:t>𝑿</m:t>
                    </m:r>
                  </m:oMath>
                </a14:m>
                <a:r>
                  <a:rPr lang="en-US" altLang="zh-CN" sz="2800" i="1" dirty="0"/>
                  <a:t>+</a:t>
                </a:r>
                <a14:m>
                  <m:oMath xmlns:m="http://schemas.openxmlformats.org/officeDocument/2006/math">
                    <m:r>
                      <a:rPr lang="zh-CN" altLang="en-US" sz="2800" i="1" dirty="0" smtClean="0">
                        <a:latin typeface="Cambria Math" panose="02040503050406030204" pitchFamily="18" charset="0"/>
                      </a:rPr>
                      <m:t>𝜀</m:t>
                    </m:r>
                  </m:oMath>
                </a14:m>
                <a:endParaRPr lang="zh-CN" altLang="en-US" sz="2800" i="1" dirty="0"/>
              </a:p>
            </p:txBody>
          </p:sp>
        </mc:Choice>
        <mc:Fallback xmlns="">
          <p:sp>
            <p:nvSpPr>
              <p:cNvPr id="35" name="矩形 34">
                <a:extLst>
                  <a:ext uri="{FF2B5EF4-FFF2-40B4-BE49-F238E27FC236}">
                    <a16:creationId xmlns:a16="http://schemas.microsoft.com/office/drawing/2014/main" id="{9B567D97-59FF-466C-9835-47431C3B862B}"/>
                  </a:ext>
                </a:extLst>
              </p:cNvPr>
              <p:cNvSpPr>
                <a:spLocks noRot="1" noChangeAspect="1" noMove="1" noResize="1" noEditPoints="1" noAdjustHandles="1" noChangeArrowheads="1" noChangeShapeType="1" noTextEdit="1"/>
              </p:cNvSpPr>
              <p:nvPr/>
            </p:nvSpPr>
            <p:spPr>
              <a:xfrm>
                <a:off x="5009565" y="3636382"/>
                <a:ext cx="1499321" cy="523220"/>
              </a:xfrm>
              <a:prstGeom prst="rect">
                <a:avLst/>
              </a:prstGeom>
              <a:blipFill>
                <a:blip r:embed="rId3"/>
                <a:stretch>
                  <a:fillRect l="-8537" t="-12941" b="-32941"/>
                </a:stretch>
              </a:blipFill>
            </p:spPr>
            <p:txBody>
              <a:bodyPr/>
              <a:lstStyle/>
              <a:p>
                <a:r>
                  <a:rPr lang="zh-CN" altLang="en-US">
                    <a:noFill/>
                  </a:rPr>
                  <a:t> </a:t>
                </a:r>
              </a:p>
            </p:txBody>
          </p:sp>
        </mc:Fallback>
      </mc:AlternateContent>
      <p:sp>
        <p:nvSpPr>
          <p:cNvPr id="36" name="矩形 35">
            <a:extLst>
              <a:ext uri="{FF2B5EF4-FFF2-40B4-BE49-F238E27FC236}">
                <a16:creationId xmlns:a16="http://schemas.microsoft.com/office/drawing/2014/main" id="{A067BEA3-7D83-4B94-B4D8-29DEB84E2E3A}"/>
              </a:ext>
            </a:extLst>
          </p:cNvPr>
          <p:cNvSpPr/>
          <p:nvPr/>
        </p:nvSpPr>
        <p:spPr>
          <a:xfrm>
            <a:off x="3276459" y="4283973"/>
            <a:ext cx="1467068" cy="400110"/>
          </a:xfrm>
          <a:prstGeom prst="rect">
            <a:avLst/>
          </a:prstGeom>
        </p:spPr>
        <p:txBody>
          <a:bodyPr wrap="none">
            <a:spAutoFit/>
          </a:bodyPr>
          <a:lstStyle/>
          <a:p>
            <a:r>
              <a:rPr lang="zh-CN" altLang="en-US" sz="2000" dirty="0">
                <a:solidFill>
                  <a:srgbClr val="002060"/>
                </a:solidFill>
              </a:rPr>
              <a:t>科学增殖？</a:t>
            </a:r>
            <a:endParaRPr lang="zh-CN" altLang="en-US" sz="2000" dirty="0"/>
          </a:p>
        </p:txBody>
      </p:sp>
      <p:sp>
        <p:nvSpPr>
          <p:cNvPr id="37" name="矩形 36">
            <a:extLst>
              <a:ext uri="{FF2B5EF4-FFF2-40B4-BE49-F238E27FC236}">
                <a16:creationId xmlns:a16="http://schemas.microsoft.com/office/drawing/2014/main" id="{56F0AF99-08EE-434F-A984-40C614B45155}"/>
              </a:ext>
            </a:extLst>
          </p:cNvPr>
          <p:cNvSpPr/>
          <p:nvPr/>
        </p:nvSpPr>
        <p:spPr>
          <a:xfrm>
            <a:off x="7019321" y="4232868"/>
            <a:ext cx="1467068" cy="400110"/>
          </a:xfrm>
          <a:prstGeom prst="rect">
            <a:avLst/>
          </a:prstGeom>
        </p:spPr>
        <p:txBody>
          <a:bodyPr wrap="none">
            <a:spAutoFit/>
          </a:bodyPr>
          <a:lstStyle/>
          <a:p>
            <a:r>
              <a:rPr lang="zh-CN" altLang="en-US" sz="2000" dirty="0">
                <a:solidFill>
                  <a:srgbClr val="002060"/>
                </a:solidFill>
              </a:rPr>
              <a:t>代数假象？</a:t>
            </a:r>
            <a:endParaRPr lang="zh-CN" altLang="en-US" sz="2000" dirty="0"/>
          </a:p>
        </p:txBody>
      </p:sp>
      <p:sp>
        <p:nvSpPr>
          <p:cNvPr id="39" name="矩形 38">
            <a:extLst>
              <a:ext uri="{FF2B5EF4-FFF2-40B4-BE49-F238E27FC236}">
                <a16:creationId xmlns:a16="http://schemas.microsoft.com/office/drawing/2014/main" id="{70A837DD-0250-46D0-86FB-7452C0E3C52B}"/>
              </a:ext>
            </a:extLst>
          </p:cNvPr>
          <p:cNvSpPr/>
          <p:nvPr/>
        </p:nvSpPr>
        <p:spPr>
          <a:xfrm>
            <a:off x="4009993" y="5209889"/>
            <a:ext cx="4031873" cy="400110"/>
          </a:xfrm>
          <a:prstGeom prst="rect">
            <a:avLst/>
          </a:prstGeom>
        </p:spPr>
        <p:txBody>
          <a:bodyPr wrap="none">
            <a:spAutoFit/>
          </a:bodyPr>
          <a:lstStyle/>
          <a:p>
            <a:r>
              <a:rPr lang="zh-CN" altLang="en-US" sz="2000" b="1" dirty="0">
                <a:solidFill>
                  <a:srgbClr val="002060"/>
                </a:solidFill>
              </a:rPr>
              <a:t>科学方法论层面应当坚持唯物主义</a:t>
            </a:r>
            <a:endParaRPr lang="zh-CN" altLang="en-US" sz="2000" b="1" dirty="0"/>
          </a:p>
        </p:txBody>
      </p:sp>
    </p:spTree>
    <p:extLst>
      <p:ext uri="{BB962C8B-B14F-4D97-AF65-F5344CB8AC3E}">
        <p14:creationId xmlns:p14="http://schemas.microsoft.com/office/powerpoint/2010/main" val="946674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5"/>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29"/>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27"/>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28"/>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6"/>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37"/>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8" grpId="0"/>
      <p:bldP spid="17" grpId="0"/>
      <p:bldP spid="18" grpId="0"/>
      <p:bldP spid="21" grpId="0"/>
      <p:bldP spid="22" grpId="0" animBg="1"/>
      <p:bldP spid="23" grpId="0"/>
      <p:bldP spid="24" grpId="0"/>
      <p:bldP spid="25" grpId="0"/>
      <p:bldP spid="28" grpId="0"/>
      <p:bldP spid="29" grpId="0"/>
      <p:bldP spid="32" grpId="0" animBg="1"/>
      <p:bldP spid="34" grpId="0"/>
      <p:bldP spid="35" grpId="0"/>
      <p:bldP spid="36" grpId="0"/>
      <p:bldP spid="37" grpId="0"/>
      <p:bldP spid="3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EC16BB37-903A-488D-9B7B-8C824A048169}"/>
              </a:ext>
            </a:extLst>
          </p:cNvPr>
          <p:cNvSpPr/>
          <p:nvPr/>
        </p:nvSpPr>
        <p:spPr>
          <a:xfrm>
            <a:off x="1524000" y="0"/>
            <a:ext cx="9144000"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n-ea"/>
            </a:endParaRPr>
          </a:p>
        </p:txBody>
      </p:sp>
      <p:pic>
        <p:nvPicPr>
          <p:cNvPr id="25603" name="图片 10">
            <a:extLst>
              <a:ext uri="{FF2B5EF4-FFF2-40B4-BE49-F238E27FC236}">
                <a16:creationId xmlns:a16="http://schemas.microsoft.com/office/drawing/2014/main" id="{5EB4D32B-35F6-4E4D-9E1C-13B4387C4DC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525587" y="0"/>
            <a:ext cx="9140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1">
            <a:extLst>
              <a:ext uri="{FF2B5EF4-FFF2-40B4-BE49-F238E27FC236}">
                <a16:creationId xmlns:a16="http://schemas.microsoft.com/office/drawing/2014/main" id="{D40465F1-9118-43CE-BFF5-693AECB91087}"/>
              </a:ext>
            </a:extLst>
          </p:cNvPr>
          <p:cNvSpPr>
            <a:spLocks noChangeArrowheads="1"/>
          </p:cNvSpPr>
          <p:nvPr/>
        </p:nvSpPr>
        <p:spPr bwMode="auto">
          <a:xfrm>
            <a:off x="1523999" y="1791530"/>
            <a:ext cx="8521285" cy="1692771"/>
          </a:xfrm>
          <a:prstGeom prst="rect">
            <a:avLst/>
          </a:prstGeom>
          <a:noFill/>
          <a:ln>
            <a:noFill/>
          </a:ln>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ctr">
              <a:lnSpc>
                <a:spcPct val="100000"/>
              </a:lnSpc>
              <a:spcBef>
                <a:spcPct val="0"/>
              </a:spcBef>
              <a:buNone/>
              <a:defRPr/>
            </a:pPr>
            <a:r>
              <a:rPr lang="zh-CN" altLang="en-US" sz="5200" b="1" dirty="0">
                <a:solidFill>
                  <a:srgbClr val="002060"/>
                </a:solidFill>
                <a:latin typeface="+mn-ea"/>
                <a:ea typeface="+mn-ea"/>
                <a:sym typeface="Arial" panose="020B0604020202020204" pitchFamily="34" charset="0"/>
              </a:rPr>
              <a:t>谢谢观看（</a:t>
            </a:r>
            <a:r>
              <a:rPr lang="en-US" altLang="zh-CN" sz="5200" b="1" dirty="0">
                <a:solidFill>
                  <a:srgbClr val="002060"/>
                </a:solidFill>
                <a:latin typeface="+mn-ea"/>
                <a:ea typeface="+mn-ea"/>
                <a:sym typeface="Arial" panose="020B0604020202020204" pitchFamily="34" charset="0"/>
              </a:rPr>
              <a:t>Thanks for watching</a:t>
            </a:r>
            <a:r>
              <a:rPr lang="zh-CN" altLang="en-US" sz="5200" b="1" dirty="0">
                <a:solidFill>
                  <a:srgbClr val="002060"/>
                </a:solidFill>
                <a:latin typeface="+mn-ea"/>
                <a:ea typeface="+mn-ea"/>
                <a:sym typeface="Arial" panose="020B0604020202020204" pitchFamily="34" charset="0"/>
              </a:rPr>
              <a:t>）</a:t>
            </a:r>
          </a:p>
        </p:txBody>
      </p:sp>
    </p:spTree>
    <p:extLst>
      <p:ext uri="{BB962C8B-B14F-4D97-AF65-F5344CB8AC3E}">
        <p14:creationId xmlns:p14="http://schemas.microsoft.com/office/powerpoint/2010/main" val="593080267"/>
      </p:ext>
    </p:extLst>
  </p:cSld>
  <p:clrMapOvr>
    <a:masterClrMapping/>
  </p:clrMapOvr>
  <p:transition>
    <p:circl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60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35" presetClass="path" presetSubtype="0" accel="50000" decel="50000" fill="hold" grpId="1" nodeType="withEffect">
                                  <p:stCondLst>
                                    <p:cond delay="600"/>
                                  </p:stCondLst>
                                  <p:childTnLst>
                                    <p:animMotion origin="layout" path="M -3.61111E-6 -2.96296E-6 L 0.3158 -2.96296E-6 " pathEditMode="relative" rAng="0" ptsTypes="AA">
                                      <p:cBhvr>
                                        <p:cTn id="11" dur="1000" spd="-100000" fill="hold"/>
                                        <p:tgtEl>
                                          <p:spTgt spid="12"/>
                                        </p:tgtEl>
                                        <p:attrNameLst>
                                          <p:attrName>ppt_x,ppt_y</p:attrName>
                                        </p:attrNameLst>
                                      </p:cBhvr>
                                      <p:rCtr x="158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15">
            <a:extLst>
              <a:ext uri="{FF2B5EF4-FFF2-40B4-BE49-F238E27FC236}">
                <a16:creationId xmlns:a16="http://schemas.microsoft.com/office/drawing/2014/main" id="{7D094577-F590-4A55-B4A3-7E02D563FCB9}"/>
              </a:ext>
            </a:extLst>
          </p:cNvPr>
          <p:cNvSpPr/>
          <p:nvPr/>
        </p:nvSpPr>
        <p:spPr bwMode="auto">
          <a:xfrm>
            <a:off x="3116975" y="347723"/>
            <a:ext cx="5754687" cy="620712"/>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考核机制</a:t>
            </a:r>
          </a:p>
        </p:txBody>
      </p:sp>
      <p:sp>
        <p:nvSpPr>
          <p:cNvPr id="5" name="文本框 2">
            <a:extLst>
              <a:ext uri="{FF2B5EF4-FFF2-40B4-BE49-F238E27FC236}">
                <a16:creationId xmlns:a16="http://schemas.microsoft.com/office/drawing/2014/main" id="{7649DDAC-383D-44CE-92CE-EB4F73EB7F30}"/>
              </a:ext>
            </a:extLst>
          </p:cNvPr>
          <p:cNvSpPr txBox="1">
            <a:spLocks noChangeArrowheads="1"/>
          </p:cNvSpPr>
          <p:nvPr/>
        </p:nvSpPr>
        <p:spPr bwMode="auto">
          <a:xfrm>
            <a:off x="969153" y="2530713"/>
            <a:ext cx="2907108" cy="494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en-US" altLang="zh-CN" sz="2400" dirty="0">
                <a:solidFill>
                  <a:srgbClr val="002060"/>
                </a:solidFill>
              </a:rPr>
              <a:t>Participation  60%</a:t>
            </a:r>
            <a:endParaRPr lang="zh-CN" altLang="en-US" sz="2400" dirty="0">
              <a:solidFill>
                <a:srgbClr val="002060"/>
              </a:solidFill>
            </a:endParaRPr>
          </a:p>
        </p:txBody>
      </p:sp>
      <p:sp>
        <p:nvSpPr>
          <p:cNvPr id="6" name="文本框 2">
            <a:extLst>
              <a:ext uri="{FF2B5EF4-FFF2-40B4-BE49-F238E27FC236}">
                <a16:creationId xmlns:a16="http://schemas.microsoft.com/office/drawing/2014/main" id="{859AA2CC-9599-449D-ABEA-54FF8C27A66C}"/>
              </a:ext>
            </a:extLst>
          </p:cNvPr>
          <p:cNvSpPr txBox="1">
            <a:spLocks noChangeArrowheads="1"/>
          </p:cNvSpPr>
          <p:nvPr/>
        </p:nvSpPr>
        <p:spPr bwMode="auto">
          <a:xfrm>
            <a:off x="969153" y="4848893"/>
            <a:ext cx="2907108" cy="494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en-US" altLang="zh-CN" sz="2400" dirty="0">
                <a:solidFill>
                  <a:srgbClr val="002060"/>
                </a:solidFill>
              </a:rPr>
              <a:t> Final Exam   40%</a:t>
            </a:r>
            <a:endParaRPr lang="zh-CN" altLang="en-US" sz="2400" dirty="0">
              <a:solidFill>
                <a:srgbClr val="002060"/>
              </a:solidFill>
            </a:endParaRPr>
          </a:p>
        </p:txBody>
      </p:sp>
      <p:sp>
        <p:nvSpPr>
          <p:cNvPr id="7" name="左大括号 6">
            <a:extLst>
              <a:ext uri="{FF2B5EF4-FFF2-40B4-BE49-F238E27FC236}">
                <a16:creationId xmlns:a16="http://schemas.microsoft.com/office/drawing/2014/main" id="{B1744BE3-38FC-4E6D-B63D-E0C0B5B49FA2}"/>
              </a:ext>
            </a:extLst>
          </p:cNvPr>
          <p:cNvSpPr/>
          <p:nvPr/>
        </p:nvSpPr>
        <p:spPr>
          <a:xfrm>
            <a:off x="3597965" y="2251843"/>
            <a:ext cx="1441174" cy="1202634"/>
          </a:xfrm>
          <a:prstGeom prst="lef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cxnSp>
        <p:nvCxnSpPr>
          <p:cNvPr id="9" name="直接连接符 8">
            <a:extLst>
              <a:ext uri="{FF2B5EF4-FFF2-40B4-BE49-F238E27FC236}">
                <a16:creationId xmlns:a16="http://schemas.microsoft.com/office/drawing/2014/main" id="{CB7F5459-89D5-4333-ACA2-10A3E536CDBF}"/>
              </a:ext>
            </a:extLst>
          </p:cNvPr>
          <p:cNvCxnSpPr>
            <a:cxnSpLocks/>
          </p:cNvCxnSpPr>
          <p:nvPr/>
        </p:nvCxnSpPr>
        <p:spPr>
          <a:xfrm flipV="1">
            <a:off x="3876261" y="2853160"/>
            <a:ext cx="1162878" cy="9309"/>
          </a:xfrm>
          <a:prstGeom prst="line">
            <a:avLst/>
          </a:prstGeom>
        </p:spPr>
        <p:style>
          <a:lnRef idx="2">
            <a:schemeClr val="dk1"/>
          </a:lnRef>
          <a:fillRef idx="0">
            <a:schemeClr val="dk1"/>
          </a:fillRef>
          <a:effectRef idx="1">
            <a:schemeClr val="dk1"/>
          </a:effectRef>
          <a:fontRef idx="minor">
            <a:schemeClr val="tx1"/>
          </a:fontRef>
        </p:style>
      </p:cxnSp>
      <p:sp>
        <p:nvSpPr>
          <p:cNvPr id="11" name="文本框 2">
            <a:extLst>
              <a:ext uri="{FF2B5EF4-FFF2-40B4-BE49-F238E27FC236}">
                <a16:creationId xmlns:a16="http://schemas.microsoft.com/office/drawing/2014/main" id="{C49674EC-9182-4EE6-B603-7A7585FEBCFE}"/>
              </a:ext>
            </a:extLst>
          </p:cNvPr>
          <p:cNvSpPr txBox="1">
            <a:spLocks noChangeArrowheads="1"/>
          </p:cNvSpPr>
          <p:nvPr/>
        </p:nvSpPr>
        <p:spPr bwMode="auto">
          <a:xfrm>
            <a:off x="5105402" y="2004467"/>
            <a:ext cx="2907108" cy="429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000" dirty="0">
                <a:solidFill>
                  <a:srgbClr val="002060"/>
                </a:solidFill>
              </a:rPr>
              <a:t>平时成绩</a:t>
            </a:r>
            <a:r>
              <a:rPr lang="en-US" altLang="zh-CN" sz="2000" dirty="0">
                <a:solidFill>
                  <a:srgbClr val="002060"/>
                </a:solidFill>
              </a:rPr>
              <a:t>  20%</a:t>
            </a:r>
            <a:endParaRPr lang="zh-CN" altLang="en-US" sz="2000" dirty="0">
              <a:solidFill>
                <a:srgbClr val="002060"/>
              </a:solidFill>
            </a:endParaRPr>
          </a:p>
        </p:txBody>
      </p:sp>
      <p:sp>
        <p:nvSpPr>
          <p:cNvPr id="12" name="文本框 2">
            <a:extLst>
              <a:ext uri="{FF2B5EF4-FFF2-40B4-BE49-F238E27FC236}">
                <a16:creationId xmlns:a16="http://schemas.microsoft.com/office/drawing/2014/main" id="{93F009DC-0E4B-419F-ABC0-C2AD87C5EE1C}"/>
              </a:ext>
            </a:extLst>
          </p:cNvPr>
          <p:cNvSpPr txBox="1">
            <a:spLocks noChangeArrowheads="1"/>
          </p:cNvSpPr>
          <p:nvPr/>
        </p:nvSpPr>
        <p:spPr bwMode="auto">
          <a:xfrm>
            <a:off x="5105402" y="2595603"/>
            <a:ext cx="2907108" cy="429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000" dirty="0">
                <a:solidFill>
                  <a:srgbClr val="002060"/>
                </a:solidFill>
              </a:rPr>
              <a:t>小组合作</a:t>
            </a:r>
            <a:r>
              <a:rPr lang="en-US" altLang="zh-CN" sz="2000" dirty="0">
                <a:solidFill>
                  <a:srgbClr val="002060"/>
                </a:solidFill>
              </a:rPr>
              <a:t>  30%</a:t>
            </a:r>
            <a:endParaRPr lang="zh-CN" altLang="en-US" sz="2000" dirty="0">
              <a:solidFill>
                <a:srgbClr val="002060"/>
              </a:solidFill>
            </a:endParaRPr>
          </a:p>
        </p:txBody>
      </p:sp>
      <p:sp>
        <p:nvSpPr>
          <p:cNvPr id="13" name="文本框 2">
            <a:extLst>
              <a:ext uri="{FF2B5EF4-FFF2-40B4-BE49-F238E27FC236}">
                <a16:creationId xmlns:a16="http://schemas.microsoft.com/office/drawing/2014/main" id="{7FBAAB78-2822-40CA-BF10-16BAB34853D8}"/>
              </a:ext>
            </a:extLst>
          </p:cNvPr>
          <p:cNvSpPr txBox="1">
            <a:spLocks noChangeArrowheads="1"/>
          </p:cNvSpPr>
          <p:nvPr/>
        </p:nvSpPr>
        <p:spPr bwMode="auto">
          <a:xfrm>
            <a:off x="5105402" y="3239546"/>
            <a:ext cx="2907108" cy="4298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000" dirty="0">
                <a:solidFill>
                  <a:srgbClr val="002060"/>
                </a:solidFill>
              </a:rPr>
              <a:t>综合评价</a:t>
            </a:r>
            <a:r>
              <a:rPr lang="en-US" altLang="zh-CN" sz="2000" dirty="0">
                <a:solidFill>
                  <a:srgbClr val="002060"/>
                </a:solidFill>
              </a:rPr>
              <a:t>  10%</a:t>
            </a:r>
            <a:endParaRPr lang="zh-CN" altLang="en-US" sz="2000" dirty="0">
              <a:solidFill>
                <a:srgbClr val="002060"/>
              </a:solidFill>
            </a:endParaRPr>
          </a:p>
        </p:txBody>
      </p:sp>
      <p:sp>
        <p:nvSpPr>
          <p:cNvPr id="14" name="文本框 2">
            <a:extLst>
              <a:ext uri="{FF2B5EF4-FFF2-40B4-BE49-F238E27FC236}">
                <a16:creationId xmlns:a16="http://schemas.microsoft.com/office/drawing/2014/main" id="{597582D8-5002-41A2-A359-174A3BC86CF9}"/>
              </a:ext>
            </a:extLst>
          </p:cNvPr>
          <p:cNvSpPr txBox="1">
            <a:spLocks noChangeArrowheads="1"/>
          </p:cNvSpPr>
          <p:nvPr/>
        </p:nvSpPr>
        <p:spPr bwMode="auto">
          <a:xfrm>
            <a:off x="7041785" y="1868021"/>
            <a:ext cx="3891258" cy="380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en-US" altLang="zh-CN" dirty="0">
                <a:solidFill>
                  <a:srgbClr val="002060"/>
                </a:solidFill>
                <a:latin typeface="楷体" panose="02010609060101010101" pitchFamily="49" charset="-122"/>
                <a:ea typeface="楷体" panose="02010609060101010101" pitchFamily="49" charset="-122"/>
              </a:rPr>
              <a:t>AD</a:t>
            </a:r>
            <a:r>
              <a:rPr lang="zh-CN" altLang="en-US" dirty="0">
                <a:solidFill>
                  <a:srgbClr val="002060"/>
                </a:solidFill>
                <a:latin typeface="楷体" panose="02010609060101010101" pitchFamily="49" charset="-122"/>
                <a:ea typeface="楷体" panose="02010609060101010101" pitchFamily="49" charset="-122"/>
              </a:rPr>
              <a:t>周过后，每节课都会考勤签到</a:t>
            </a:r>
          </a:p>
        </p:txBody>
      </p:sp>
      <p:sp>
        <p:nvSpPr>
          <p:cNvPr id="16" name="文本框 2">
            <a:extLst>
              <a:ext uri="{FF2B5EF4-FFF2-40B4-BE49-F238E27FC236}">
                <a16:creationId xmlns:a16="http://schemas.microsoft.com/office/drawing/2014/main" id="{C8E8DCB1-33A2-4575-AD4F-53413CA604CA}"/>
              </a:ext>
            </a:extLst>
          </p:cNvPr>
          <p:cNvSpPr txBox="1">
            <a:spLocks noChangeArrowheads="1"/>
          </p:cNvSpPr>
          <p:nvPr/>
        </p:nvSpPr>
        <p:spPr bwMode="auto">
          <a:xfrm>
            <a:off x="7041785" y="2334373"/>
            <a:ext cx="3891258" cy="380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dirty="0">
                <a:solidFill>
                  <a:srgbClr val="002060"/>
                </a:solidFill>
                <a:latin typeface="楷体" panose="02010609060101010101" pitchFamily="49" charset="-122"/>
                <a:ea typeface="楷体" panose="02010609060101010101" pitchFamily="49" charset="-122"/>
              </a:rPr>
              <a:t>缺勤不扣分</a:t>
            </a:r>
          </a:p>
        </p:txBody>
      </p:sp>
      <p:sp>
        <p:nvSpPr>
          <p:cNvPr id="17" name="文本框 2">
            <a:extLst>
              <a:ext uri="{FF2B5EF4-FFF2-40B4-BE49-F238E27FC236}">
                <a16:creationId xmlns:a16="http://schemas.microsoft.com/office/drawing/2014/main" id="{ED02B298-99F1-4E8F-B840-33EBF3CF7453}"/>
              </a:ext>
            </a:extLst>
          </p:cNvPr>
          <p:cNvSpPr txBox="1">
            <a:spLocks noChangeArrowheads="1"/>
          </p:cNvSpPr>
          <p:nvPr/>
        </p:nvSpPr>
        <p:spPr bwMode="auto">
          <a:xfrm>
            <a:off x="6962273" y="3227674"/>
            <a:ext cx="4467728" cy="55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50000"/>
              </a:lnSpc>
              <a:spcBef>
                <a:spcPts val="1400"/>
              </a:spcBef>
            </a:pPr>
            <a:r>
              <a:rPr lang="zh-CN" altLang="en-US" dirty="0">
                <a:solidFill>
                  <a:srgbClr val="002060"/>
                </a:solidFill>
                <a:latin typeface="楷体" panose="02010609060101010101" pitchFamily="49" charset="-122"/>
                <a:ea typeface="楷体" panose="02010609060101010101" pitchFamily="49" charset="-122"/>
              </a:rPr>
              <a:t>若累计签到</a:t>
            </a:r>
            <a:r>
              <a:rPr lang="en-US" altLang="zh-CN" dirty="0">
                <a:solidFill>
                  <a:srgbClr val="002060"/>
                </a:solidFill>
                <a:latin typeface="楷体" panose="02010609060101010101" pitchFamily="49" charset="-122"/>
                <a:ea typeface="楷体" panose="02010609060101010101" pitchFamily="49" charset="-122"/>
              </a:rPr>
              <a:t>X</a:t>
            </a:r>
            <a:r>
              <a:rPr lang="zh-CN" altLang="en-US" dirty="0">
                <a:solidFill>
                  <a:srgbClr val="002060"/>
                </a:solidFill>
                <a:latin typeface="楷体" panose="02010609060101010101" pitchFamily="49" charset="-122"/>
                <a:ea typeface="楷体" panose="02010609060101010101" pitchFamily="49" charset="-122"/>
              </a:rPr>
              <a:t>次</a:t>
            </a:r>
            <a:r>
              <a:rPr lang="en-US" altLang="zh-CN" dirty="0">
                <a:solidFill>
                  <a:srgbClr val="002060"/>
                </a:solidFill>
                <a:latin typeface="楷体" panose="02010609060101010101" pitchFamily="49" charset="-122"/>
                <a:ea typeface="楷体" panose="02010609060101010101" pitchFamily="49" charset="-122"/>
              </a:rPr>
              <a:t>,Y=Min(</a:t>
            </a:r>
            <a:r>
              <a:rPr lang="en-US" altLang="zh-CN" dirty="0" err="1">
                <a:solidFill>
                  <a:srgbClr val="002060"/>
                </a:solidFill>
                <a:latin typeface="楷体" panose="02010609060101010101" pitchFamily="49" charset="-122"/>
                <a:ea typeface="楷体" panose="02010609060101010101" pitchFamily="49" charset="-122"/>
              </a:rPr>
              <a:t>8,X</a:t>
            </a:r>
            <a:r>
              <a:rPr lang="en-US" altLang="zh-CN" dirty="0">
                <a:solidFill>
                  <a:srgbClr val="002060"/>
                </a:solidFill>
                <a:latin typeface="楷体" panose="02010609060101010101" pitchFamily="49" charset="-122"/>
                <a:ea typeface="楷体" panose="02010609060101010101" pitchFamily="49" charset="-122"/>
              </a:rPr>
              <a:t>)</a:t>
            </a:r>
          </a:p>
          <a:p>
            <a:pPr algn="just">
              <a:lnSpc>
                <a:spcPct val="50000"/>
              </a:lnSpc>
              <a:spcBef>
                <a:spcPts val="1400"/>
              </a:spcBef>
            </a:pPr>
            <a:r>
              <a:rPr lang="zh-CN" altLang="en-US" dirty="0">
                <a:solidFill>
                  <a:srgbClr val="002060"/>
                </a:solidFill>
                <a:latin typeface="楷体" panose="02010609060101010101" pitchFamily="49" charset="-122"/>
                <a:ea typeface="楷体" panose="02010609060101010101" pitchFamily="49" charset="-122"/>
              </a:rPr>
              <a:t>综合评价</a:t>
            </a:r>
            <a:r>
              <a:rPr lang="en-US" altLang="zh-CN" dirty="0">
                <a:solidFill>
                  <a:srgbClr val="002060"/>
                </a:solidFill>
                <a:latin typeface="楷体" panose="02010609060101010101" pitchFamily="49" charset="-122"/>
                <a:ea typeface="楷体" panose="02010609060101010101" pitchFamily="49" charset="-122"/>
              </a:rPr>
              <a:t>=Max(</a:t>
            </a:r>
            <a:r>
              <a:rPr lang="zh-CN" altLang="en-US" dirty="0">
                <a:solidFill>
                  <a:srgbClr val="002060"/>
                </a:solidFill>
                <a:latin typeface="楷体" panose="02010609060101010101" pitchFamily="49" charset="-122"/>
                <a:ea typeface="楷体" panose="02010609060101010101" pitchFamily="49" charset="-122"/>
              </a:rPr>
              <a:t>小组</a:t>
            </a:r>
            <a:r>
              <a:rPr lang="en-US" altLang="zh-CN" dirty="0">
                <a:solidFill>
                  <a:srgbClr val="002060"/>
                </a:solidFill>
                <a:latin typeface="楷体" panose="02010609060101010101" pitchFamily="49" charset="-122"/>
                <a:ea typeface="楷体" panose="02010609060101010101" pitchFamily="49" charset="-122"/>
              </a:rPr>
              <a:t>+</a:t>
            </a:r>
            <a:r>
              <a:rPr lang="zh-CN" altLang="en-US" dirty="0">
                <a:solidFill>
                  <a:srgbClr val="002060"/>
                </a:solidFill>
                <a:latin typeface="楷体" panose="02010609060101010101" pitchFamily="49" charset="-122"/>
                <a:ea typeface="楷体" panose="02010609060101010101" pitchFamily="49" charset="-122"/>
              </a:rPr>
              <a:t>期末综合表现分数，</a:t>
            </a:r>
            <a:r>
              <a:rPr lang="en-US" altLang="zh-CN" dirty="0">
                <a:solidFill>
                  <a:srgbClr val="002060"/>
                </a:solidFill>
                <a:latin typeface="楷体" panose="02010609060101010101" pitchFamily="49" charset="-122"/>
                <a:ea typeface="楷体" panose="02010609060101010101" pitchFamily="49" charset="-122"/>
              </a:rPr>
              <a:t>Y)</a:t>
            </a:r>
            <a:endParaRPr lang="zh-CN" altLang="en-US" dirty="0">
              <a:solidFill>
                <a:srgbClr val="002060"/>
              </a:solidFill>
              <a:latin typeface="楷体" panose="02010609060101010101" pitchFamily="49" charset="-122"/>
              <a:ea typeface="楷体" panose="02010609060101010101" pitchFamily="49" charset="-122"/>
            </a:endParaRPr>
          </a:p>
        </p:txBody>
      </p:sp>
      <p:sp>
        <p:nvSpPr>
          <p:cNvPr id="18" name="文本框 2">
            <a:extLst>
              <a:ext uri="{FF2B5EF4-FFF2-40B4-BE49-F238E27FC236}">
                <a16:creationId xmlns:a16="http://schemas.microsoft.com/office/drawing/2014/main" id="{257A6AB1-B765-4A03-85FC-936D392BBB48}"/>
              </a:ext>
            </a:extLst>
          </p:cNvPr>
          <p:cNvSpPr txBox="1">
            <a:spLocks noChangeArrowheads="1"/>
          </p:cNvSpPr>
          <p:nvPr/>
        </p:nvSpPr>
        <p:spPr bwMode="auto">
          <a:xfrm>
            <a:off x="7041785" y="2673063"/>
            <a:ext cx="3891258" cy="380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dirty="0">
                <a:solidFill>
                  <a:srgbClr val="002060"/>
                </a:solidFill>
                <a:latin typeface="楷体" panose="02010609060101010101" pitchFamily="49" charset="-122"/>
                <a:ea typeface="楷体" panose="02010609060101010101" pitchFamily="49" charset="-122"/>
              </a:rPr>
              <a:t>辩证赛（非典型</a:t>
            </a:r>
            <a:r>
              <a:rPr lang="en-US" altLang="zh-CN" dirty="0">
                <a:solidFill>
                  <a:srgbClr val="002060"/>
                </a:solidFill>
                <a:latin typeface="楷体" panose="02010609060101010101" pitchFamily="49" charset="-122"/>
                <a:ea typeface="楷体" panose="02010609060101010101" pitchFamily="49" charset="-122"/>
              </a:rPr>
              <a:t>debate</a:t>
            </a:r>
            <a:r>
              <a:rPr lang="zh-CN" altLang="en-US" dirty="0">
                <a:solidFill>
                  <a:srgbClr val="002060"/>
                </a:solidFill>
                <a:latin typeface="楷体" panose="02010609060101010101" pitchFamily="49" charset="-122"/>
                <a:ea typeface="楷体" panose="02010609060101010101" pitchFamily="49" charset="-122"/>
              </a:rPr>
              <a:t>）</a:t>
            </a:r>
          </a:p>
        </p:txBody>
      </p:sp>
      <p:sp>
        <p:nvSpPr>
          <p:cNvPr id="15" name="文本框 2">
            <a:extLst>
              <a:ext uri="{FF2B5EF4-FFF2-40B4-BE49-F238E27FC236}">
                <a16:creationId xmlns:a16="http://schemas.microsoft.com/office/drawing/2014/main" id="{FED59647-D845-42BF-A1BB-D7AC6810AE16}"/>
              </a:ext>
            </a:extLst>
          </p:cNvPr>
          <p:cNvSpPr txBox="1">
            <a:spLocks noChangeArrowheads="1"/>
          </p:cNvSpPr>
          <p:nvPr/>
        </p:nvSpPr>
        <p:spPr bwMode="auto">
          <a:xfrm>
            <a:off x="4457700" y="3878094"/>
            <a:ext cx="3891258" cy="412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000" b="1" dirty="0">
                <a:solidFill>
                  <a:srgbClr val="002060"/>
                </a:solidFill>
                <a:latin typeface="楷体" panose="02010609060101010101" pitchFamily="49" charset="-122"/>
                <a:ea typeface="楷体" panose="02010609060101010101" pitchFamily="49" charset="-122"/>
              </a:rPr>
              <a:t>不必请假</a:t>
            </a:r>
          </a:p>
        </p:txBody>
      </p:sp>
    </p:spTree>
    <p:extLst>
      <p:ext uri="{BB962C8B-B14F-4D97-AF65-F5344CB8AC3E}">
        <p14:creationId xmlns:p14="http://schemas.microsoft.com/office/powerpoint/2010/main" val="1424900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animBg="1"/>
      <p:bldP spid="11" grpId="0"/>
      <p:bldP spid="12" grpId="0"/>
      <p:bldP spid="13" grpId="0"/>
      <p:bldP spid="14" grpId="0"/>
      <p:bldP spid="16" grpId="0"/>
      <p:bldP spid="17" grpId="0"/>
      <p:bldP spid="18"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15">
            <a:extLst>
              <a:ext uri="{FF2B5EF4-FFF2-40B4-BE49-F238E27FC236}">
                <a16:creationId xmlns:a16="http://schemas.microsoft.com/office/drawing/2014/main" id="{7D14D1F7-E984-49FB-AC34-3265B4CCE59B}"/>
              </a:ext>
            </a:extLst>
          </p:cNvPr>
          <p:cNvSpPr/>
          <p:nvPr/>
        </p:nvSpPr>
        <p:spPr bwMode="auto">
          <a:xfrm>
            <a:off x="3116975" y="347723"/>
            <a:ext cx="5754687" cy="620712"/>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课程目的</a:t>
            </a:r>
          </a:p>
        </p:txBody>
      </p:sp>
      <p:sp>
        <p:nvSpPr>
          <p:cNvPr id="5" name="矩形 4">
            <a:extLst>
              <a:ext uri="{FF2B5EF4-FFF2-40B4-BE49-F238E27FC236}">
                <a16:creationId xmlns:a16="http://schemas.microsoft.com/office/drawing/2014/main" id="{3867B0E7-8A0F-4E54-B3F7-A47C9BD7B4AC}"/>
              </a:ext>
            </a:extLst>
          </p:cNvPr>
          <p:cNvSpPr/>
          <p:nvPr/>
        </p:nvSpPr>
        <p:spPr>
          <a:xfrm>
            <a:off x="1179442" y="1490008"/>
            <a:ext cx="10081591" cy="1938992"/>
          </a:xfrm>
          <a:prstGeom prst="rect">
            <a:avLst/>
          </a:prstGeom>
        </p:spPr>
        <p:txBody>
          <a:bodyPr wrap="square">
            <a:spAutoFit/>
          </a:bodyPr>
          <a:lstStyle/>
          <a:p>
            <a:r>
              <a:rPr lang="zh-CN" altLang="zh-CN" sz="2400" dirty="0">
                <a:latin typeface="Arial" panose="020B0604020202020204" pitchFamily="34" charset="0"/>
                <a:ea typeface="微软雅黑" panose="020B0503020204020204" pitchFamily="34" charset="-122"/>
              </a:rPr>
              <a:t>本课程通过对学生进行比较系统的马克思主义基本原理（包含马克思主义哲学、历史学、政治经济学、社会学的内容）的教育，帮助学生从整体上把握马克思主义；通过学习和理解马克思主义的基本原理，学会用马克思主义来理解世界、理解历史，树立正确的世界观、人生观、历史观，并学会运用马克思主义的基本原理认识和分析现实问题。</a:t>
            </a:r>
            <a:endParaRPr lang="zh-CN" altLang="en-US" sz="2400" dirty="0">
              <a:latin typeface="Arial" panose="020B0604020202020204" pitchFamily="34" charset="0"/>
              <a:ea typeface="微软雅黑" panose="020B0503020204020204" pitchFamily="34" charset="-122"/>
            </a:endParaRPr>
          </a:p>
        </p:txBody>
      </p:sp>
      <p:pic>
        <p:nvPicPr>
          <p:cNvPr id="7" name="图片 6" descr="图片包含 游戏机, 图书馆&#10;&#10;已生成极高可信度的说明">
            <a:extLst>
              <a:ext uri="{FF2B5EF4-FFF2-40B4-BE49-F238E27FC236}">
                <a16:creationId xmlns:a16="http://schemas.microsoft.com/office/drawing/2014/main" id="{04BC116F-B41D-4328-8E69-81830D55D8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6975" y="3525921"/>
            <a:ext cx="2069520" cy="2778018"/>
          </a:xfrm>
          <a:prstGeom prst="rect">
            <a:avLst/>
          </a:prstGeom>
        </p:spPr>
      </p:pic>
      <p:pic>
        <p:nvPicPr>
          <p:cNvPr id="8" name="Picture 2">
            <a:extLst>
              <a:ext uri="{FF2B5EF4-FFF2-40B4-BE49-F238E27FC236}">
                <a16:creationId xmlns:a16="http://schemas.microsoft.com/office/drawing/2014/main" id="{6DD693F3-4883-4EB7-A888-3A8EE49B93C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371075" y="3525921"/>
            <a:ext cx="2069520" cy="27780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2241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0BF4776-A2AD-429A-9B8B-137358D92A09}"/>
              </a:ext>
            </a:extLst>
          </p:cNvPr>
          <p:cNvSpPr txBox="1"/>
          <p:nvPr/>
        </p:nvSpPr>
        <p:spPr>
          <a:xfrm>
            <a:off x="4536864" y="1054232"/>
            <a:ext cx="4724569" cy="4192943"/>
          </a:xfrm>
          <a:prstGeom prst="rect">
            <a:avLst/>
          </a:prstGeom>
          <a:noFill/>
        </p:spPr>
        <p:txBody>
          <a:bodyPr wrap="square">
            <a:spAutoFit/>
          </a:bodyPr>
          <a:lstStyle/>
          <a:p>
            <a:pPr>
              <a:lnSpc>
                <a:spcPct val="150000"/>
              </a:lnSpc>
            </a:pPr>
            <a:r>
              <a:rPr lang="zh-CN" altLang="en-US" sz="2000" b="1" dirty="0">
                <a:latin typeface="微软雅黑" panose="020B0503020204020204" pitchFamily="34" charset="-122"/>
                <a:ea typeface="微软雅黑" panose="020B0503020204020204" pitchFamily="34" charset="-122"/>
              </a:rPr>
              <a:t>第一章 世界的物质性及发展规律</a:t>
            </a:r>
          </a:p>
          <a:p>
            <a:pPr>
              <a:lnSpc>
                <a:spcPct val="150000"/>
              </a:lnSpc>
            </a:pPr>
            <a:r>
              <a:rPr lang="zh-CN" altLang="en-US" sz="2000" b="1" dirty="0">
                <a:latin typeface="微软雅黑" panose="020B0503020204020204" pitchFamily="34" charset="-122"/>
                <a:ea typeface="微软雅黑" panose="020B0503020204020204" pitchFamily="34" charset="-122"/>
              </a:rPr>
              <a:t>第二章 实践与认识及其发展规律</a:t>
            </a:r>
          </a:p>
          <a:p>
            <a:pPr>
              <a:lnSpc>
                <a:spcPct val="150000"/>
              </a:lnSpc>
            </a:pPr>
            <a:r>
              <a:rPr lang="zh-CN" altLang="en-US" sz="2000" b="1" dirty="0">
                <a:latin typeface="微软雅黑" panose="020B0503020204020204" pitchFamily="34" charset="-122"/>
                <a:ea typeface="微软雅黑" panose="020B0503020204020204" pitchFamily="34" charset="-122"/>
              </a:rPr>
              <a:t>第三章 人类社会及其发展规律</a:t>
            </a:r>
          </a:p>
          <a:p>
            <a:pPr>
              <a:lnSpc>
                <a:spcPct val="150000"/>
              </a:lnSpc>
            </a:pPr>
            <a:endParaRPr lang="en-US" altLang="zh-CN" sz="2000" b="1" dirty="0">
              <a:latin typeface="微软雅黑" panose="020B0503020204020204" pitchFamily="34" charset="-122"/>
              <a:ea typeface="微软雅黑" panose="020B0503020204020204" pitchFamily="34" charset="-122"/>
            </a:endParaRPr>
          </a:p>
          <a:p>
            <a:pPr>
              <a:lnSpc>
                <a:spcPct val="150000"/>
              </a:lnSpc>
            </a:pPr>
            <a:r>
              <a:rPr lang="zh-CN" altLang="en-US" sz="2000" b="1" dirty="0">
                <a:latin typeface="微软雅黑" panose="020B0503020204020204" pitchFamily="34" charset="-122"/>
                <a:ea typeface="微软雅黑" panose="020B0503020204020204" pitchFamily="34" charset="-122"/>
              </a:rPr>
              <a:t>第四章 资本主义的本质及规律</a:t>
            </a:r>
          </a:p>
          <a:p>
            <a:pPr>
              <a:lnSpc>
                <a:spcPct val="150000"/>
              </a:lnSpc>
            </a:pPr>
            <a:r>
              <a:rPr lang="zh-CN" altLang="en-US" sz="2000" b="1" dirty="0">
                <a:latin typeface="微软雅黑" panose="020B0503020204020204" pitchFamily="34" charset="-122"/>
                <a:ea typeface="微软雅黑" panose="020B0503020204020204" pitchFamily="34" charset="-122"/>
              </a:rPr>
              <a:t>第五章 资本主义的发展及其趋势</a:t>
            </a:r>
          </a:p>
          <a:p>
            <a:pPr>
              <a:lnSpc>
                <a:spcPct val="150000"/>
              </a:lnSpc>
            </a:pPr>
            <a:endParaRPr lang="en-US" altLang="zh-CN" sz="2000" b="1" dirty="0">
              <a:latin typeface="微软雅黑" panose="020B0503020204020204" pitchFamily="34" charset="-122"/>
              <a:ea typeface="微软雅黑" panose="020B0503020204020204" pitchFamily="34" charset="-122"/>
            </a:endParaRPr>
          </a:p>
          <a:p>
            <a:pPr>
              <a:lnSpc>
                <a:spcPct val="150000"/>
              </a:lnSpc>
            </a:pPr>
            <a:r>
              <a:rPr lang="zh-CN" altLang="en-US" sz="2000" b="1" dirty="0">
                <a:latin typeface="微软雅黑" panose="020B0503020204020204" pitchFamily="34" charset="-122"/>
                <a:ea typeface="微软雅黑" panose="020B0503020204020204" pitchFamily="34" charset="-122"/>
              </a:rPr>
              <a:t>第六章 社会主义的发展及其规律</a:t>
            </a:r>
          </a:p>
          <a:p>
            <a:pPr>
              <a:lnSpc>
                <a:spcPct val="150000"/>
              </a:lnSpc>
            </a:pPr>
            <a:r>
              <a:rPr lang="zh-CN" altLang="en-US" sz="2000" b="1" dirty="0">
                <a:latin typeface="微软雅黑" panose="020B0503020204020204" pitchFamily="34" charset="-122"/>
                <a:ea typeface="微软雅黑" panose="020B0503020204020204" pitchFamily="34" charset="-122"/>
              </a:rPr>
              <a:t>第七章 共产主义崇高理想及其最终实现</a:t>
            </a:r>
          </a:p>
        </p:txBody>
      </p:sp>
      <p:grpSp>
        <p:nvGrpSpPr>
          <p:cNvPr id="4" name="组合 3">
            <a:extLst>
              <a:ext uri="{FF2B5EF4-FFF2-40B4-BE49-F238E27FC236}">
                <a16:creationId xmlns:a16="http://schemas.microsoft.com/office/drawing/2014/main" id="{B9E36711-BCD5-47CE-9F50-048C01D4F992}"/>
              </a:ext>
            </a:extLst>
          </p:cNvPr>
          <p:cNvGrpSpPr/>
          <p:nvPr/>
        </p:nvGrpSpPr>
        <p:grpSpPr>
          <a:xfrm>
            <a:off x="1538475" y="1513395"/>
            <a:ext cx="3015048" cy="521935"/>
            <a:chOff x="2820318" y="2002981"/>
            <a:chExt cx="3015048" cy="521935"/>
          </a:xfrm>
        </p:grpSpPr>
        <p:sp>
          <p:nvSpPr>
            <p:cNvPr id="5" name="箭头: 五边形 4">
              <a:extLst>
                <a:ext uri="{FF2B5EF4-FFF2-40B4-BE49-F238E27FC236}">
                  <a16:creationId xmlns:a16="http://schemas.microsoft.com/office/drawing/2014/main" id="{410EC318-5515-44CA-A291-14F3DC8EE078}"/>
                </a:ext>
              </a:extLst>
            </p:cNvPr>
            <p:cNvSpPr/>
            <p:nvPr/>
          </p:nvSpPr>
          <p:spPr>
            <a:xfrm rot="10800000">
              <a:off x="2820318" y="2002981"/>
              <a:ext cx="2732186" cy="514350"/>
            </a:xfrm>
            <a:prstGeom prst="homePlat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TextBox 15">
              <a:extLst>
                <a:ext uri="{FF2B5EF4-FFF2-40B4-BE49-F238E27FC236}">
                  <a16:creationId xmlns:a16="http://schemas.microsoft.com/office/drawing/2014/main" id="{FADB9A3D-7F83-46B1-A035-DAE4DEED8B03}"/>
                </a:ext>
              </a:extLst>
            </p:cNvPr>
            <p:cNvSpPr txBox="1">
              <a:spLocks noChangeArrowheads="1"/>
            </p:cNvSpPr>
            <p:nvPr/>
          </p:nvSpPr>
          <p:spPr bwMode="auto">
            <a:xfrm>
              <a:off x="3953944" y="2010566"/>
              <a:ext cx="1881422"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哲学</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grpSp>
        <p:nvGrpSpPr>
          <p:cNvPr id="7" name="组合 6">
            <a:extLst>
              <a:ext uri="{FF2B5EF4-FFF2-40B4-BE49-F238E27FC236}">
                <a16:creationId xmlns:a16="http://schemas.microsoft.com/office/drawing/2014/main" id="{1E769BFC-FEB6-452C-9D39-D2656351597B}"/>
              </a:ext>
            </a:extLst>
          </p:cNvPr>
          <p:cNvGrpSpPr/>
          <p:nvPr/>
        </p:nvGrpSpPr>
        <p:grpSpPr>
          <a:xfrm>
            <a:off x="1534326" y="3130641"/>
            <a:ext cx="3105174" cy="521935"/>
            <a:chOff x="3396883" y="2002981"/>
            <a:chExt cx="2449897" cy="521935"/>
          </a:xfrm>
        </p:grpSpPr>
        <p:sp>
          <p:nvSpPr>
            <p:cNvPr id="8" name="箭头: 五边形 7">
              <a:extLst>
                <a:ext uri="{FF2B5EF4-FFF2-40B4-BE49-F238E27FC236}">
                  <a16:creationId xmlns:a16="http://schemas.microsoft.com/office/drawing/2014/main" id="{E043AD6B-332D-43ED-88B3-EA2DCC25CBCB}"/>
                </a:ext>
              </a:extLst>
            </p:cNvPr>
            <p:cNvSpPr/>
            <p:nvPr/>
          </p:nvSpPr>
          <p:spPr>
            <a:xfrm rot="10800000">
              <a:off x="3396883" y="2002981"/>
              <a:ext cx="2155621" cy="514350"/>
            </a:xfrm>
            <a:prstGeom prst="homePlat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TextBox 15">
              <a:extLst>
                <a:ext uri="{FF2B5EF4-FFF2-40B4-BE49-F238E27FC236}">
                  <a16:creationId xmlns:a16="http://schemas.microsoft.com/office/drawing/2014/main" id="{EB4C9D80-D622-4814-A5D2-1ACCAF8212E8}"/>
                </a:ext>
              </a:extLst>
            </p:cNvPr>
            <p:cNvSpPr txBox="1">
              <a:spLocks noChangeArrowheads="1"/>
            </p:cNvSpPr>
            <p:nvPr/>
          </p:nvSpPr>
          <p:spPr bwMode="auto">
            <a:xfrm>
              <a:off x="3965358" y="2010566"/>
              <a:ext cx="1881422"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政治经济学</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grpSp>
        <p:nvGrpSpPr>
          <p:cNvPr id="10" name="组合 9">
            <a:extLst>
              <a:ext uri="{FF2B5EF4-FFF2-40B4-BE49-F238E27FC236}">
                <a16:creationId xmlns:a16="http://schemas.microsoft.com/office/drawing/2014/main" id="{3AB2D65F-3340-4A11-BD7C-555DEE8EB9E1}"/>
              </a:ext>
            </a:extLst>
          </p:cNvPr>
          <p:cNvGrpSpPr/>
          <p:nvPr/>
        </p:nvGrpSpPr>
        <p:grpSpPr>
          <a:xfrm>
            <a:off x="1611443" y="4533884"/>
            <a:ext cx="3028057" cy="529517"/>
            <a:chOff x="3503650" y="1987814"/>
            <a:chExt cx="2290470" cy="529517"/>
          </a:xfrm>
        </p:grpSpPr>
        <p:sp>
          <p:nvSpPr>
            <p:cNvPr id="11" name="箭头: 五边形 10">
              <a:extLst>
                <a:ext uri="{FF2B5EF4-FFF2-40B4-BE49-F238E27FC236}">
                  <a16:creationId xmlns:a16="http://schemas.microsoft.com/office/drawing/2014/main" id="{60888266-8335-4799-A097-D992BF038F1C}"/>
                </a:ext>
              </a:extLst>
            </p:cNvPr>
            <p:cNvSpPr/>
            <p:nvPr/>
          </p:nvSpPr>
          <p:spPr>
            <a:xfrm rot="10800000">
              <a:off x="3503650" y="2002981"/>
              <a:ext cx="2048853" cy="514350"/>
            </a:xfrm>
            <a:prstGeom prst="homePlate">
              <a:avLst/>
            </a:prstGeom>
            <a:solidFill>
              <a:srgbClr val="596F0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TextBox 15">
              <a:extLst>
                <a:ext uri="{FF2B5EF4-FFF2-40B4-BE49-F238E27FC236}">
                  <a16:creationId xmlns:a16="http://schemas.microsoft.com/office/drawing/2014/main" id="{8C112B0F-DB9A-45C6-A913-0A02CCD0BB0A}"/>
                </a:ext>
              </a:extLst>
            </p:cNvPr>
            <p:cNvSpPr txBox="1">
              <a:spLocks noChangeArrowheads="1"/>
            </p:cNvSpPr>
            <p:nvPr/>
          </p:nvSpPr>
          <p:spPr bwMode="auto">
            <a:xfrm>
              <a:off x="3912698" y="1987814"/>
              <a:ext cx="1881422"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400" b="1" dirty="0">
                  <a:solidFill>
                    <a:schemeClr val="bg1"/>
                  </a:solidFill>
                  <a:latin typeface="微软雅黑" panose="020B0503020204020204" pitchFamily="34" charset="-122"/>
                  <a:ea typeface="微软雅黑" panose="020B0503020204020204" pitchFamily="34" charset="-122"/>
                </a:rPr>
                <a:t>科学社会主义</a:t>
              </a:r>
            </a:p>
          </p:txBody>
        </p:sp>
      </p:grpSp>
      <p:sp>
        <p:nvSpPr>
          <p:cNvPr id="13" name="右大括号 12">
            <a:extLst>
              <a:ext uri="{FF2B5EF4-FFF2-40B4-BE49-F238E27FC236}">
                <a16:creationId xmlns:a16="http://schemas.microsoft.com/office/drawing/2014/main" id="{5336EAB8-80E5-404B-B8EE-6B68395FDFDD}"/>
              </a:ext>
            </a:extLst>
          </p:cNvPr>
          <p:cNvSpPr/>
          <p:nvPr/>
        </p:nvSpPr>
        <p:spPr>
          <a:xfrm>
            <a:off x="8384942" y="1247291"/>
            <a:ext cx="350954" cy="662069"/>
          </a:xfrm>
          <a:prstGeom prst="rightBrace">
            <a:avLst/>
          </a:prstGeom>
          <a:ln w="38100"/>
        </p:spPr>
        <p:style>
          <a:lnRef idx="1">
            <a:schemeClr val="accent2"/>
          </a:lnRef>
          <a:fillRef idx="0">
            <a:schemeClr val="accent2"/>
          </a:fillRef>
          <a:effectRef idx="0">
            <a:schemeClr val="accent2"/>
          </a:effectRef>
          <a:fontRef idx="minor">
            <a:schemeClr val="tx1"/>
          </a:fontRef>
        </p:style>
        <p:txBody>
          <a:bodyPr rtlCol="0" anchor="ctr"/>
          <a:lstStyle/>
          <a:p>
            <a:pPr algn="ctr"/>
            <a:endParaRPr lang="zh-CN" altLang="en-US"/>
          </a:p>
        </p:txBody>
      </p:sp>
      <p:grpSp>
        <p:nvGrpSpPr>
          <p:cNvPr id="14" name="组合 13">
            <a:extLst>
              <a:ext uri="{FF2B5EF4-FFF2-40B4-BE49-F238E27FC236}">
                <a16:creationId xmlns:a16="http://schemas.microsoft.com/office/drawing/2014/main" id="{9DF683D1-79F2-43C4-A24D-5CF7B955769F}"/>
              </a:ext>
            </a:extLst>
          </p:cNvPr>
          <p:cNvGrpSpPr/>
          <p:nvPr/>
        </p:nvGrpSpPr>
        <p:grpSpPr>
          <a:xfrm>
            <a:off x="4240285" y="1005377"/>
            <a:ext cx="4855297" cy="1607810"/>
            <a:chOff x="6633739" y="1544442"/>
            <a:chExt cx="3899972" cy="1325041"/>
          </a:xfrm>
        </p:grpSpPr>
        <p:cxnSp>
          <p:nvCxnSpPr>
            <p:cNvPr id="15" name="直接连接符 14">
              <a:extLst>
                <a:ext uri="{FF2B5EF4-FFF2-40B4-BE49-F238E27FC236}">
                  <a16:creationId xmlns:a16="http://schemas.microsoft.com/office/drawing/2014/main" id="{F8A71F76-46B7-4928-B5C7-E3BC87226623}"/>
                </a:ext>
              </a:extLst>
            </p:cNvPr>
            <p:cNvCxnSpPr/>
            <p:nvPr/>
          </p:nvCxnSpPr>
          <p:spPr>
            <a:xfrm>
              <a:off x="6633740" y="1566476"/>
              <a:ext cx="3899971"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08B8F416-09B6-4964-A9B1-52619C7B82A3}"/>
                </a:ext>
              </a:extLst>
            </p:cNvPr>
            <p:cNvCxnSpPr/>
            <p:nvPr/>
          </p:nvCxnSpPr>
          <p:spPr>
            <a:xfrm>
              <a:off x="6633739" y="2850711"/>
              <a:ext cx="3899971"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25B919B1-EE59-4816-AB26-7AAD5C599214}"/>
                </a:ext>
              </a:extLst>
            </p:cNvPr>
            <p:cNvCxnSpPr>
              <a:cxnSpLocks/>
            </p:cNvCxnSpPr>
            <p:nvPr/>
          </p:nvCxnSpPr>
          <p:spPr>
            <a:xfrm flipV="1">
              <a:off x="6644756" y="1544442"/>
              <a:ext cx="0" cy="1325041"/>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8" name="组合 17">
            <a:extLst>
              <a:ext uri="{FF2B5EF4-FFF2-40B4-BE49-F238E27FC236}">
                <a16:creationId xmlns:a16="http://schemas.microsoft.com/office/drawing/2014/main" id="{EF263D8D-B438-4457-A924-D23D77852ED0}"/>
              </a:ext>
            </a:extLst>
          </p:cNvPr>
          <p:cNvGrpSpPr/>
          <p:nvPr/>
        </p:nvGrpSpPr>
        <p:grpSpPr>
          <a:xfrm>
            <a:off x="4264672" y="2781788"/>
            <a:ext cx="4842199" cy="1289847"/>
            <a:chOff x="6633739" y="1544442"/>
            <a:chExt cx="3899972" cy="1325041"/>
          </a:xfrm>
        </p:grpSpPr>
        <p:cxnSp>
          <p:nvCxnSpPr>
            <p:cNvPr id="19" name="直接连接符 18">
              <a:extLst>
                <a:ext uri="{FF2B5EF4-FFF2-40B4-BE49-F238E27FC236}">
                  <a16:creationId xmlns:a16="http://schemas.microsoft.com/office/drawing/2014/main" id="{846A3237-9C84-4F1A-BCD1-0D538443DE2B}"/>
                </a:ext>
              </a:extLst>
            </p:cNvPr>
            <p:cNvCxnSpPr/>
            <p:nvPr/>
          </p:nvCxnSpPr>
          <p:spPr>
            <a:xfrm>
              <a:off x="6633740" y="1566476"/>
              <a:ext cx="3899971" cy="0"/>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E5839816-9CCF-4440-87CA-8874D9C7E70F}"/>
                </a:ext>
              </a:extLst>
            </p:cNvPr>
            <p:cNvCxnSpPr/>
            <p:nvPr/>
          </p:nvCxnSpPr>
          <p:spPr>
            <a:xfrm>
              <a:off x="6633739" y="2841632"/>
              <a:ext cx="3899971" cy="0"/>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D3E0C97F-C513-4B9D-B776-E9C1BE6EE690}"/>
                </a:ext>
              </a:extLst>
            </p:cNvPr>
            <p:cNvCxnSpPr>
              <a:cxnSpLocks/>
            </p:cNvCxnSpPr>
            <p:nvPr/>
          </p:nvCxnSpPr>
          <p:spPr>
            <a:xfrm flipV="1">
              <a:off x="6644756" y="1544442"/>
              <a:ext cx="0" cy="1325041"/>
            </a:xfrm>
            <a:prstGeom prst="line">
              <a:avLst/>
            </a:prstGeom>
            <a:ln w="571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22" name="组合 21">
            <a:extLst>
              <a:ext uri="{FF2B5EF4-FFF2-40B4-BE49-F238E27FC236}">
                <a16:creationId xmlns:a16="http://schemas.microsoft.com/office/drawing/2014/main" id="{67DD7A5E-622F-4A93-940C-195AD5EF1765}"/>
              </a:ext>
            </a:extLst>
          </p:cNvPr>
          <p:cNvGrpSpPr/>
          <p:nvPr/>
        </p:nvGrpSpPr>
        <p:grpSpPr>
          <a:xfrm>
            <a:off x="4278351" y="4204757"/>
            <a:ext cx="4863904" cy="1206119"/>
            <a:chOff x="6633739" y="1544442"/>
            <a:chExt cx="3899972" cy="1325041"/>
          </a:xfrm>
        </p:grpSpPr>
        <p:cxnSp>
          <p:nvCxnSpPr>
            <p:cNvPr id="23" name="直接连接符 22">
              <a:extLst>
                <a:ext uri="{FF2B5EF4-FFF2-40B4-BE49-F238E27FC236}">
                  <a16:creationId xmlns:a16="http://schemas.microsoft.com/office/drawing/2014/main" id="{A44657E9-6592-499D-B0BE-3E2CA09A6DD9}"/>
                </a:ext>
              </a:extLst>
            </p:cNvPr>
            <p:cNvCxnSpPr/>
            <p:nvPr/>
          </p:nvCxnSpPr>
          <p:spPr>
            <a:xfrm>
              <a:off x="6633740" y="1566476"/>
              <a:ext cx="3899971" cy="0"/>
            </a:xfrm>
            <a:prstGeom prst="line">
              <a:avLst/>
            </a:prstGeom>
            <a:ln w="57150">
              <a:solidFill>
                <a:srgbClr val="596F00"/>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FAAD5270-CA4C-4DFE-9A66-DD3FFEE12116}"/>
                </a:ext>
              </a:extLst>
            </p:cNvPr>
            <p:cNvCxnSpPr/>
            <p:nvPr/>
          </p:nvCxnSpPr>
          <p:spPr>
            <a:xfrm>
              <a:off x="6633739" y="2841632"/>
              <a:ext cx="3899971" cy="0"/>
            </a:xfrm>
            <a:prstGeom prst="line">
              <a:avLst/>
            </a:prstGeom>
            <a:ln w="57150">
              <a:solidFill>
                <a:srgbClr val="596F0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1721B2E4-942D-4E9C-B50B-C9CCBFF3402C}"/>
                </a:ext>
              </a:extLst>
            </p:cNvPr>
            <p:cNvCxnSpPr>
              <a:cxnSpLocks/>
            </p:cNvCxnSpPr>
            <p:nvPr/>
          </p:nvCxnSpPr>
          <p:spPr>
            <a:xfrm flipV="1">
              <a:off x="6644756" y="1544442"/>
              <a:ext cx="0" cy="1325041"/>
            </a:xfrm>
            <a:prstGeom prst="line">
              <a:avLst/>
            </a:prstGeom>
            <a:ln w="57150">
              <a:solidFill>
                <a:srgbClr val="596F00"/>
              </a:solidFill>
            </a:ln>
          </p:spPr>
          <p:style>
            <a:lnRef idx="1">
              <a:schemeClr val="accent1"/>
            </a:lnRef>
            <a:fillRef idx="0">
              <a:schemeClr val="accent1"/>
            </a:fillRef>
            <a:effectRef idx="0">
              <a:schemeClr val="accent1"/>
            </a:effectRef>
            <a:fontRef idx="minor">
              <a:schemeClr val="tx1"/>
            </a:fontRef>
          </p:style>
        </p:cxnSp>
      </p:grpSp>
      <p:sp>
        <p:nvSpPr>
          <p:cNvPr id="26" name="TextBox 15">
            <a:extLst>
              <a:ext uri="{FF2B5EF4-FFF2-40B4-BE49-F238E27FC236}">
                <a16:creationId xmlns:a16="http://schemas.microsoft.com/office/drawing/2014/main" id="{DC6A8867-3464-4350-AEFC-1CDA7F3677C9}"/>
              </a:ext>
            </a:extLst>
          </p:cNvPr>
          <p:cNvSpPr txBox="1">
            <a:spLocks noChangeArrowheads="1"/>
          </p:cNvSpPr>
          <p:nvPr/>
        </p:nvSpPr>
        <p:spPr bwMode="auto">
          <a:xfrm>
            <a:off x="8915069" y="1321150"/>
            <a:ext cx="1803864"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rgbClr val="790003"/>
                </a:solidFill>
                <a:latin typeface="微软雅黑" panose="020B0503020204020204" pitchFamily="34" charset="-122"/>
                <a:ea typeface="微软雅黑" panose="020B0503020204020204" pitchFamily="34" charset="-122"/>
              </a:rPr>
              <a:t>辩证唯物主义</a:t>
            </a:r>
          </a:p>
        </p:txBody>
      </p:sp>
      <p:sp>
        <p:nvSpPr>
          <p:cNvPr id="27" name="TextBox 15">
            <a:extLst>
              <a:ext uri="{FF2B5EF4-FFF2-40B4-BE49-F238E27FC236}">
                <a16:creationId xmlns:a16="http://schemas.microsoft.com/office/drawing/2014/main" id="{C4161133-E05B-4F52-9677-81FD40089A1B}"/>
              </a:ext>
            </a:extLst>
          </p:cNvPr>
          <p:cNvSpPr txBox="1">
            <a:spLocks noChangeArrowheads="1"/>
          </p:cNvSpPr>
          <p:nvPr/>
        </p:nvSpPr>
        <p:spPr bwMode="auto">
          <a:xfrm>
            <a:off x="8911796" y="2005555"/>
            <a:ext cx="1803864"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b="1" dirty="0">
                <a:solidFill>
                  <a:srgbClr val="790003"/>
                </a:solidFill>
                <a:latin typeface="微软雅黑" panose="020B0503020204020204" pitchFamily="34" charset="-122"/>
                <a:ea typeface="微软雅黑" panose="020B0503020204020204" pitchFamily="34" charset="-122"/>
              </a:rPr>
              <a:t>历史唯物主义</a:t>
            </a:r>
          </a:p>
        </p:txBody>
      </p:sp>
      <p:cxnSp>
        <p:nvCxnSpPr>
          <p:cNvPr id="28" name="直接连接符 27">
            <a:extLst>
              <a:ext uri="{FF2B5EF4-FFF2-40B4-BE49-F238E27FC236}">
                <a16:creationId xmlns:a16="http://schemas.microsoft.com/office/drawing/2014/main" id="{3B27321C-725E-43F0-B717-5D67A2D94757}"/>
              </a:ext>
            </a:extLst>
          </p:cNvPr>
          <p:cNvCxnSpPr/>
          <p:nvPr/>
        </p:nvCxnSpPr>
        <p:spPr>
          <a:xfrm>
            <a:off x="8107935" y="2242470"/>
            <a:ext cx="62796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9" name="文本框 2">
            <a:extLst>
              <a:ext uri="{FF2B5EF4-FFF2-40B4-BE49-F238E27FC236}">
                <a16:creationId xmlns:a16="http://schemas.microsoft.com/office/drawing/2014/main" id="{120F3C96-3177-41F9-8FEA-7FB3EED026F1}"/>
              </a:ext>
            </a:extLst>
          </p:cNvPr>
          <p:cNvSpPr txBox="1">
            <a:spLocks noChangeArrowheads="1"/>
          </p:cNvSpPr>
          <p:nvPr/>
        </p:nvSpPr>
        <p:spPr bwMode="auto">
          <a:xfrm>
            <a:off x="4639500" y="5759224"/>
            <a:ext cx="1764110"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仅止于此？</a:t>
            </a:r>
          </a:p>
        </p:txBody>
      </p:sp>
    </p:spTree>
    <p:extLst>
      <p:ext uri="{BB962C8B-B14F-4D97-AF65-F5344CB8AC3E}">
        <p14:creationId xmlns:p14="http://schemas.microsoft.com/office/powerpoint/2010/main" val="3437990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5">
            <a:extLst>
              <a:ext uri="{FF2B5EF4-FFF2-40B4-BE49-F238E27FC236}">
                <a16:creationId xmlns:a16="http://schemas.microsoft.com/office/drawing/2014/main" id="{27DFD4E2-3648-4619-BFD2-F0471D14BDC4}"/>
              </a:ext>
            </a:extLst>
          </p:cNvPr>
          <p:cNvSpPr/>
          <p:nvPr/>
        </p:nvSpPr>
        <p:spPr bwMode="auto">
          <a:xfrm>
            <a:off x="3116975" y="347723"/>
            <a:ext cx="5754687" cy="620712"/>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对马克思的评价</a:t>
            </a:r>
          </a:p>
        </p:txBody>
      </p:sp>
      <p:sp>
        <p:nvSpPr>
          <p:cNvPr id="3" name="TextBox 15">
            <a:extLst>
              <a:ext uri="{FF2B5EF4-FFF2-40B4-BE49-F238E27FC236}">
                <a16:creationId xmlns:a16="http://schemas.microsoft.com/office/drawing/2014/main" id="{DEED085D-CB6D-4058-BD54-61FE630F644E}"/>
              </a:ext>
            </a:extLst>
          </p:cNvPr>
          <p:cNvSpPr txBox="1">
            <a:spLocks noChangeArrowheads="1"/>
          </p:cNvSpPr>
          <p:nvPr/>
        </p:nvSpPr>
        <p:spPr bwMode="auto">
          <a:xfrm>
            <a:off x="1025278" y="1520879"/>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b="1" dirty="0">
                <a:solidFill>
                  <a:srgbClr val="002060"/>
                </a:solidFill>
                <a:latin typeface="微软雅黑" panose="020B0503020204020204" pitchFamily="34" charset="-122"/>
                <a:ea typeface="微软雅黑" panose="020B0503020204020204" pitchFamily="34" charset="-122"/>
              </a:rPr>
              <a:t>马克思主义≠马克思一人的思想</a:t>
            </a:r>
          </a:p>
        </p:txBody>
      </p:sp>
      <p:pic>
        <p:nvPicPr>
          <p:cNvPr id="4" name="Picture 2">
            <a:extLst>
              <a:ext uri="{FF2B5EF4-FFF2-40B4-BE49-F238E27FC236}">
                <a16:creationId xmlns:a16="http://schemas.microsoft.com/office/drawing/2014/main" id="{CFE648CE-BFB2-472B-BE04-2A4B6F66C4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8582" y="1249455"/>
            <a:ext cx="997210" cy="156302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DB82CFA3-729F-41CB-903F-6E49658764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5793" y="1249456"/>
            <a:ext cx="1248116" cy="15630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4">
            <a:extLst>
              <a:ext uri="{FF2B5EF4-FFF2-40B4-BE49-F238E27FC236}">
                <a16:creationId xmlns:a16="http://schemas.microsoft.com/office/drawing/2014/main" id="{F6AA3723-D7AF-4957-9721-354997E5AA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3909" y="1261688"/>
            <a:ext cx="1177030" cy="155367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6">
            <a:extLst>
              <a:ext uri="{FF2B5EF4-FFF2-40B4-BE49-F238E27FC236}">
                <a16:creationId xmlns:a16="http://schemas.microsoft.com/office/drawing/2014/main" id="{55F56F57-C5D7-4E15-BE6C-766FDA2B2E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15565" y="1282048"/>
            <a:ext cx="1243490" cy="155923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15">
            <a:extLst>
              <a:ext uri="{FF2B5EF4-FFF2-40B4-BE49-F238E27FC236}">
                <a16:creationId xmlns:a16="http://schemas.microsoft.com/office/drawing/2014/main" id="{4CA842A2-EE92-4EBC-BFF9-0388B85CED70}"/>
              </a:ext>
            </a:extLst>
          </p:cNvPr>
          <p:cNvSpPr txBox="1">
            <a:spLocks noChangeArrowheads="1"/>
          </p:cNvSpPr>
          <p:nvPr/>
        </p:nvSpPr>
        <p:spPr bwMode="auto">
          <a:xfrm>
            <a:off x="9446678" y="1547315"/>
            <a:ext cx="656708"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en-US" altLang="zh-CN" b="1" dirty="0">
                <a:solidFill>
                  <a:srgbClr val="002060"/>
                </a:solidFill>
                <a:latin typeface="微软雅黑" panose="020B0503020204020204" pitchFamily="34" charset="-122"/>
                <a:ea typeface="微软雅黑" panose="020B0503020204020204" pitchFamily="34" charset="-122"/>
              </a:rPr>
              <a:t>……</a:t>
            </a:r>
            <a:endParaRPr lang="zh-CN" altLang="en-US" b="1" dirty="0">
              <a:solidFill>
                <a:srgbClr val="002060"/>
              </a:solidFill>
              <a:latin typeface="微软雅黑" panose="020B0503020204020204" pitchFamily="34" charset="-122"/>
              <a:ea typeface="微软雅黑" panose="020B0503020204020204" pitchFamily="34" charset="-122"/>
            </a:endParaRPr>
          </a:p>
        </p:txBody>
      </p:sp>
      <p:sp>
        <p:nvSpPr>
          <p:cNvPr id="9" name="TextBox 15">
            <a:extLst>
              <a:ext uri="{FF2B5EF4-FFF2-40B4-BE49-F238E27FC236}">
                <a16:creationId xmlns:a16="http://schemas.microsoft.com/office/drawing/2014/main" id="{A463EC02-35D0-48C6-ADCD-849052CA76A6}"/>
              </a:ext>
            </a:extLst>
          </p:cNvPr>
          <p:cNvSpPr txBox="1">
            <a:spLocks noChangeArrowheads="1"/>
          </p:cNvSpPr>
          <p:nvPr/>
        </p:nvSpPr>
        <p:spPr bwMode="auto">
          <a:xfrm>
            <a:off x="1025278" y="3171825"/>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b="1" dirty="0">
                <a:solidFill>
                  <a:srgbClr val="002060"/>
                </a:solidFill>
                <a:latin typeface="微软雅黑" panose="020B0503020204020204" pitchFamily="34" charset="-122"/>
                <a:ea typeface="微软雅黑" panose="020B0503020204020204" pitchFamily="34" charset="-122"/>
              </a:rPr>
              <a:t>回应对马克思的质疑很重要</a:t>
            </a:r>
          </a:p>
        </p:txBody>
      </p:sp>
      <p:sp>
        <p:nvSpPr>
          <p:cNvPr id="10" name="TextBox 15">
            <a:extLst>
              <a:ext uri="{FF2B5EF4-FFF2-40B4-BE49-F238E27FC236}">
                <a16:creationId xmlns:a16="http://schemas.microsoft.com/office/drawing/2014/main" id="{73D9A28B-8A80-4F08-9CE4-56BB2A19990F}"/>
              </a:ext>
            </a:extLst>
          </p:cNvPr>
          <p:cNvSpPr txBox="1">
            <a:spLocks noChangeArrowheads="1"/>
          </p:cNvSpPr>
          <p:nvPr/>
        </p:nvSpPr>
        <p:spPr bwMode="auto">
          <a:xfrm>
            <a:off x="1025277" y="4042633"/>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b="1" dirty="0">
                <a:solidFill>
                  <a:srgbClr val="002060"/>
                </a:solidFill>
                <a:latin typeface="微软雅黑" panose="020B0503020204020204" pitchFamily="34" charset="-122"/>
                <a:ea typeface="微软雅黑" panose="020B0503020204020204" pitchFamily="34" charset="-122"/>
              </a:rPr>
              <a:t>哲学 </a:t>
            </a:r>
          </a:p>
        </p:txBody>
      </p:sp>
      <p:sp>
        <p:nvSpPr>
          <p:cNvPr id="11" name="TextBox 15">
            <a:extLst>
              <a:ext uri="{FF2B5EF4-FFF2-40B4-BE49-F238E27FC236}">
                <a16:creationId xmlns:a16="http://schemas.microsoft.com/office/drawing/2014/main" id="{E107F416-88EB-4C31-B8E1-C5DBE4123D38}"/>
              </a:ext>
            </a:extLst>
          </p:cNvPr>
          <p:cNvSpPr txBox="1">
            <a:spLocks noChangeArrowheads="1"/>
          </p:cNvSpPr>
          <p:nvPr/>
        </p:nvSpPr>
        <p:spPr bwMode="auto">
          <a:xfrm>
            <a:off x="1025276" y="4913441"/>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b="1" dirty="0">
                <a:solidFill>
                  <a:srgbClr val="002060"/>
                </a:solidFill>
                <a:latin typeface="微软雅黑" panose="020B0503020204020204" pitchFamily="34" charset="-122"/>
                <a:ea typeface="微软雅黑" panose="020B0503020204020204" pitchFamily="34" charset="-122"/>
              </a:rPr>
              <a:t>经济学</a:t>
            </a:r>
          </a:p>
        </p:txBody>
      </p:sp>
      <p:sp>
        <p:nvSpPr>
          <p:cNvPr id="12" name="TextBox 15">
            <a:extLst>
              <a:ext uri="{FF2B5EF4-FFF2-40B4-BE49-F238E27FC236}">
                <a16:creationId xmlns:a16="http://schemas.microsoft.com/office/drawing/2014/main" id="{A2DE6D03-748C-4FF5-BBE6-8B6CA4521603}"/>
              </a:ext>
            </a:extLst>
          </p:cNvPr>
          <p:cNvSpPr txBox="1">
            <a:spLocks noChangeArrowheads="1"/>
          </p:cNvSpPr>
          <p:nvPr/>
        </p:nvSpPr>
        <p:spPr bwMode="auto">
          <a:xfrm>
            <a:off x="1025276" y="5690693"/>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b="1" dirty="0">
                <a:solidFill>
                  <a:srgbClr val="002060"/>
                </a:solidFill>
                <a:latin typeface="微软雅黑" panose="020B0503020204020204" pitchFamily="34" charset="-122"/>
                <a:ea typeface="微软雅黑" panose="020B0503020204020204" pitchFamily="34" charset="-122"/>
              </a:rPr>
              <a:t>社会学</a:t>
            </a:r>
          </a:p>
        </p:txBody>
      </p:sp>
      <p:sp>
        <p:nvSpPr>
          <p:cNvPr id="13" name="TextBox 15">
            <a:extLst>
              <a:ext uri="{FF2B5EF4-FFF2-40B4-BE49-F238E27FC236}">
                <a16:creationId xmlns:a16="http://schemas.microsoft.com/office/drawing/2014/main" id="{C29BB796-A362-4F1F-A52D-A28BF518A938}"/>
              </a:ext>
            </a:extLst>
          </p:cNvPr>
          <p:cNvSpPr txBox="1">
            <a:spLocks noChangeArrowheads="1"/>
          </p:cNvSpPr>
          <p:nvPr/>
        </p:nvSpPr>
        <p:spPr bwMode="auto">
          <a:xfrm>
            <a:off x="2091373" y="5690693"/>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dirty="0">
                <a:solidFill>
                  <a:srgbClr val="002060"/>
                </a:solidFill>
                <a:latin typeface="微软雅黑" panose="020B0503020204020204" pitchFamily="34" charset="-122"/>
                <a:ea typeface="微软雅黑" panose="020B0503020204020204" pitchFamily="34" charset="-122"/>
              </a:rPr>
              <a:t>社会学三大宗师（吉登斯认证）</a:t>
            </a:r>
          </a:p>
        </p:txBody>
      </p:sp>
      <p:sp>
        <p:nvSpPr>
          <p:cNvPr id="14" name="TextBox 15">
            <a:extLst>
              <a:ext uri="{FF2B5EF4-FFF2-40B4-BE49-F238E27FC236}">
                <a16:creationId xmlns:a16="http://schemas.microsoft.com/office/drawing/2014/main" id="{0BE15959-4906-4F3D-AD7E-A257992CB633}"/>
              </a:ext>
            </a:extLst>
          </p:cNvPr>
          <p:cNvSpPr txBox="1">
            <a:spLocks noChangeArrowheads="1"/>
          </p:cNvSpPr>
          <p:nvPr/>
        </p:nvSpPr>
        <p:spPr bwMode="auto">
          <a:xfrm>
            <a:off x="2091373" y="4046933"/>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dirty="0">
                <a:solidFill>
                  <a:srgbClr val="002060"/>
                </a:solidFill>
                <a:latin typeface="微软雅黑" panose="020B0503020204020204" pitchFamily="34" charset="-122"/>
                <a:ea typeface="微软雅黑" panose="020B0503020204020204" pitchFamily="34" charset="-122"/>
              </a:rPr>
              <a:t>重要奠基人</a:t>
            </a:r>
          </a:p>
        </p:txBody>
      </p:sp>
      <p:sp>
        <p:nvSpPr>
          <p:cNvPr id="15" name="TextBox 15">
            <a:extLst>
              <a:ext uri="{FF2B5EF4-FFF2-40B4-BE49-F238E27FC236}">
                <a16:creationId xmlns:a16="http://schemas.microsoft.com/office/drawing/2014/main" id="{F0527C61-1348-4411-99A9-2375380634C5}"/>
              </a:ext>
            </a:extLst>
          </p:cNvPr>
          <p:cNvSpPr txBox="1">
            <a:spLocks noChangeArrowheads="1"/>
          </p:cNvSpPr>
          <p:nvPr/>
        </p:nvSpPr>
        <p:spPr bwMode="auto">
          <a:xfrm>
            <a:off x="2091372" y="4891825"/>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dirty="0">
                <a:solidFill>
                  <a:srgbClr val="002060"/>
                </a:solidFill>
                <a:latin typeface="微软雅黑" panose="020B0503020204020204" pitchFamily="34" charset="-122"/>
                <a:ea typeface="微软雅黑" panose="020B0503020204020204" pitchFamily="34" charset="-122"/>
              </a:rPr>
              <a:t>经济思想史上的重要地位</a:t>
            </a:r>
          </a:p>
        </p:txBody>
      </p:sp>
      <p:sp>
        <p:nvSpPr>
          <p:cNvPr id="16" name="TextBox 15">
            <a:extLst>
              <a:ext uri="{FF2B5EF4-FFF2-40B4-BE49-F238E27FC236}">
                <a16:creationId xmlns:a16="http://schemas.microsoft.com/office/drawing/2014/main" id="{2FBF1236-9341-4732-98C4-5016C305C2DB}"/>
              </a:ext>
            </a:extLst>
          </p:cNvPr>
          <p:cNvSpPr txBox="1">
            <a:spLocks noChangeArrowheads="1"/>
          </p:cNvSpPr>
          <p:nvPr/>
        </p:nvSpPr>
        <p:spPr bwMode="auto">
          <a:xfrm>
            <a:off x="5504628" y="4905795"/>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dirty="0">
                <a:solidFill>
                  <a:srgbClr val="002060"/>
                </a:solidFill>
                <a:latin typeface="微软雅黑" panose="020B0503020204020204" pitchFamily="34" charset="-122"/>
                <a:ea typeface="微软雅黑" panose="020B0503020204020204" pitchFamily="34" charset="-122"/>
              </a:rPr>
              <a:t>西方主流经济学（新古典）？</a:t>
            </a:r>
          </a:p>
        </p:txBody>
      </p:sp>
      <p:sp>
        <p:nvSpPr>
          <p:cNvPr id="17" name="TextBox 15">
            <a:extLst>
              <a:ext uri="{FF2B5EF4-FFF2-40B4-BE49-F238E27FC236}">
                <a16:creationId xmlns:a16="http://schemas.microsoft.com/office/drawing/2014/main" id="{722BDB8F-E34C-460E-BA58-6F4F1CDBFF40}"/>
              </a:ext>
            </a:extLst>
          </p:cNvPr>
          <p:cNvSpPr txBox="1">
            <a:spLocks noChangeArrowheads="1"/>
          </p:cNvSpPr>
          <p:nvPr/>
        </p:nvSpPr>
        <p:spPr bwMode="auto">
          <a:xfrm>
            <a:off x="9149095" y="4879316"/>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dirty="0">
                <a:solidFill>
                  <a:srgbClr val="002060"/>
                </a:solidFill>
                <a:latin typeface="微软雅黑" panose="020B0503020204020204" pitchFamily="34" charset="-122"/>
                <a:ea typeface="微软雅黑" panose="020B0503020204020204" pitchFamily="34" charset="-122"/>
              </a:rPr>
              <a:t>庞巴维克</a:t>
            </a:r>
          </a:p>
        </p:txBody>
      </p:sp>
      <p:sp>
        <p:nvSpPr>
          <p:cNvPr id="18" name="TextBox 15">
            <a:extLst>
              <a:ext uri="{FF2B5EF4-FFF2-40B4-BE49-F238E27FC236}">
                <a16:creationId xmlns:a16="http://schemas.microsoft.com/office/drawing/2014/main" id="{8CA6F4EF-7210-473A-8279-8EAEEA123C16}"/>
              </a:ext>
            </a:extLst>
          </p:cNvPr>
          <p:cNvSpPr txBox="1">
            <a:spLocks noChangeArrowheads="1"/>
          </p:cNvSpPr>
          <p:nvPr/>
        </p:nvSpPr>
        <p:spPr bwMode="auto">
          <a:xfrm>
            <a:off x="5504627" y="4116477"/>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dirty="0">
                <a:solidFill>
                  <a:srgbClr val="002060"/>
                </a:solidFill>
                <a:latin typeface="微软雅黑" panose="020B0503020204020204" pitchFamily="34" charset="-122"/>
                <a:ea typeface="微软雅黑" panose="020B0503020204020204" pitchFamily="34" charset="-122"/>
              </a:rPr>
              <a:t>科学哲学？</a:t>
            </a:r>
          </a:p>
        </p:txBody>
      </p:sp>
      <p:sp>
        <p:nvSpPr>
          <p:cNvPr id="19" name="TextBox 15">
            <a:extLst>
              <a:ext uri="{FF2B5EF4-FFF2-40B4-BE49-F238E27FC236}">
                <a16:creationId xmlns:a16="http://schemas.microsoft.com/office/drawing/2014/main" id="{2D81372B-ABCA-4E25-8B7E-0FBAD46B2FE0}"/>
              </a:ext>
            </a:extLst>
          </p:cNvPr>
          <p:cNvSpPr txBox="1">
            <a:spLocks noChangeArrowheads="1"/>
          </p:cNvSpPr>
          <p:nvPr/>
        </p:nvSpPr>
        <p:spPr bwMode="auto">
          <a:xfrm>
            <a:off x="9149095" y="4042633"/>
            <a:ext cx="5991627"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zh-CN" altLang="en-US" dirty="0">
                <a:solidFill>
                  <a:srgbClr val="002060"/>
                </a:solidFill>
                <a:latin typeface="微软雅黑" panose="020B0503020204020204" pitchFamily="34" charset="-122"/>
                <a:ea typeface="微软雅黑" panose="020B0503020204020204" pitchFamily="34" charset="-122"/>
              </a:rPr>
              <a:t>波普尔</a:t>
            </a:r>
          </a:p>
        </p:txBody>
      </p:sp>
    </p:spTree>
    <p:extLst>
      <p:ext uri="{BB962C8B-B14F-4D97-AF65-F5344CB8AC3E}">
        <p14:creationId xmlns:p14="http://schemas.microsoft.com/office/powerpoint/2010/main" val="2492082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500"/>
                                        <p:tgtEl>
                                          <p:spTgt spid="19"/>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16"/>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17"/>
                                        </p:tgtEl>
                                        <p:attrNameLst>
                                          <p:attrName>style.visibility</p:attrName>
                                        </p:attrNameLst>
                                      </p:cBhvr>
                                      <p:to>
                                        <p:strVal val="visible"/>
                                      </p:to>
                                    </p:set>
                                    <p:animEffect transition="in" filter="fade">
                                      <p:cBhvr>
                                        <p:cTn id="7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8" grpId="0"/>
      <p:bldP spid="9" grpId="0"/>
      <p:bldP spid="10" grpId="0"/>
      <p:bldP spid="11" grpId="0"/>
      <p:bldP spid="12" grpId="0"/>
      <p:bldP spid="13" grpId="0"/>
      <p:bldP spid="14" grpId="0"/>
      <p:bldP spid="15" grpId="0"/>
      <p:bldP spid="16" grpId="0"/>
      <p:bldP spid="17" grpId="0"/>
      <p:bldP spid="18" grpId="0"/>
      <p:bldP spid="1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圆角矩形 15">
            <a:extLst>
              <a:ext uri="{FF2B5EF4-FFF2-40B4-BE49-F238E27FC236}">
                <a16:creationId xmlns:a16="http://schemas.microsoft.com/office/drawing/2014/main" id="{8D084C65-152E-45C5-A78A-6F9B759D07FB}"/>
              </a:ext>
            </a:extLst>
          </p:cNvPr>
          <p:cNvSpPr/>
          <p:nvPr/>
        </p:nvSpPr>
        <p:spPr bwMode="auto">
          <a:xfrm>
            <a:off x="1467080" y="407358"/>
            <a:ext cx="2836564" cy="620712"/>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回击（知识层面）</a:t>
            </a:r>
          </a:p>
        </p:txBody>
      </p:sp>
      <p:cxnSp>
        <p:nvCxnSpPr>
          <p:cNvPr id="5" name="直接箭头连接符 4">
            <a:extLst>
              <a:ext uri="{FF2B5EF4-FFF2-40B4-BE49-F238E27FC236}">
                <a16:creationId xmlns:a16="http://schemas.microsoft.com/office/drawing/2014/main" id="{0EFF9895-B41A-4B63-88FE-7B1462168554}"/>
              </a:ext>
            </a:extLst>
          </p:cNvPr>
          <p:cNvCxnSpPr>
            <a:stCxn id="3" idx="3"/>
          </p:cNvCxnSpPr>
          <p:nvPr/>
        </p:nvCxnSpPr>
        <p:spPr>
          <a:xfrm>
            <a:off x="4303644" y="717714"/>
            <a:ext cx="1282147" cy="7843"/>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 name="圆角矩形 15">
            <a:extLst>
              <a:ext uri="{FF2B5EF4-FFF2-40B4-BE49-F238E27FC236}">
                <a16:creationId xmlns:a16="http://schemas.microsoft.com/office/drawing/2014/main" id="{26E32E49-42E3-45A0-B343-628774FDDEC8}"/>
              </a:ext>
            </a:extLst>
          </p:cNvPr>
          <p:cNvSpPr/>
          <p:nvPr/>
        </p:nvSpPr>
        <p:spPr bwMode="auto">
          <a:xfrm>
            <a:off x="5585792" y="415201"/>
            <a:ext cx="3180522" cy="620712"/>
          </a:xfrm>
          <a:prstGeom prst="roundRect">
            <a:avLst/>
          </a:prstGeom>
          <a:solidFill>
            <a:srgbClr val="002060"/>
          </a:solidFill>
          <a:ln>
            <a:noFill/>
            <a:headEnd type="none" w="med" len="med"/>
            <a:tailEnd type="none" w="med" len="med"/>
          </a:ln>
          <a:effectLst>
            <a:outerShdw blurRad="50800" dist="38100" dir="2700000" algn="tl" rotWithShape="0">
              <a:prstClr val="black">
                <a:alpha val="40000"/>
              </a:prstClr>
            </a:outerShdw>
          </a:effectLst>
        </p:spPr>
        <p:style>
          <a:lnRef idx="1">
            <a:schemeClr val="accent5"/>
          </a:lnRef>
          <a:fillRef idx="1002">
            <a:schemeClr val="lt1"/>
          </a:fillRef>
          <a:effectRef idx="2">
            <a:schemeClr val="accent5"/>
          </a:effectRef>
          <a:fontRef idx="minor">
            <a:schemeClr val="lt1"/>
          </a:fontRef>
        </p:style>
        <p:txBody>
          <a:bodyPr anchor="ctr"/>
          <a:lstStyle/>
          <a:p>
            <a:pPr algn="ctr">
              <a:defRPr/>
            </a:pPr>
            <a:r>
              <a:rPr lang="zh-CN" altLang="en-US" sz="2400" b="1" dirty="0">
                <a:solidFill>
                  <a:schemeClr val="bg1"/>
                </a:solidFill>
                <a:latin typeface="微软雅黑" panose="020B0503020204020204" pitchFamily="34" charset="-122"/>
                <a:sym typeface="+mn-ea"/>
              </a:rPr>
              <a:t>马克思主义的科学性</a:t>
            </a:r>
          </a:p>
        </p:txBody>
      </p:sp>
      <p:sp>
        <p:nvSpPr>
          <p:cNvPr id="7" name="文本框 2">
            <a:extLst>
              <a:ext uri="{FF2B5EF4-FFF2-40B4-BE49-F238E27FC236}">
                <a16:creationId xmlns:a16="http://schemas.microsoft.com/office/drawing/2014/main" id="{1E217A71-0BE1-49DB-BF8D-BEF27A224620}"/>
              </a:ext>
            </a:extLst>
          </p:cNvPr>
          <p:cNvSpPr txBox="1">
            <a:spLocks noChangeArrowheads="1"/>
          </p:cNvSpPr>
          <p:nvPr/>
        </p:nvSpPr>
        <p:spPr bwMode="auto">
          <a:xfrm>
            <a:off x="1467080" y="1564432"/>
            <a:ext cx="5971350"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en-US" altLang="zh-CN" sz="2400" dirty="0">
                <a:solidFill>
                  <a:srgbClr val="002060"/>
                </a:solidFill>
              </a:rPr>
              <a:t>1</a:t>
            </a:r>
            <a:r>
              <a:rPr lang="zh-CN" altLang="en-US" sz="2400" dirty="0">
                <a:solidFill>
                  <a:srgbClr val="002060"/>
                </a:solidFill>
              </a:rPr>
              <a:t>、不回避逻辑实证主义以来的科学哲学</a:t>
            </a:r>
          </a:p>
        </p:txBody>
      </p:sp>
      <p:sp>
        <p:nvSpPr>
          <p:cNvPr id="8" name="文本框 2">
            <a:extLst>
              <a:ext uri="{FF2B5EF4-FFF2-40B4-BE49-F238E27FC236}">
                <a16:creationId xmlns:a16="http://schemas.microsoft.com/office/drawing/2014/main" id="{411ADE83-0A2D-439E-9435-C7F0EF18EA4A}"/>
              </a:ext>
            </a:extLst>
          </p:cNvPr>
          <p:cNvSpPr txBox="1">
            <a:spLocks noChangeArrowheads="1"/>
          </p:cNvSpPr>
          <p:nvPr/>
        </p:nvSpPr>
        <p:spPr bwMode="auto">
          <a:xfrm>
            <a:off x="1467080" y="2349452"/>
            <a:ext cx="6673068"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en-US" altLang="zh-CN" sz="2400" dirty="0">
                <a:solidFill>
                  <a:srgbClr val="002060"/>
                </a:solidFill>
              </a:rPr>
              <a:t>2</a:t>
            </a:r>
            <a:r>
              <a:rPr lang="zh-CN" altLang="en-US" sz="2400" dirty="0">
                <a:solidFill>
                  <a:srgbClr val="002060"/>
                </a:solidFill>
              </a:rPr>
              <a:t>、不回避西方主流的新古典经济学及其质疑</a:t>
            </a:r>
          </a:p>
        </p:txBody>
      </p:sp>
      <p:sp>
        <p:nvSpPr>
          <p:cNvPr id="9" name="文本框 2">
            <a:extLst>
              <a:ext uri="{FF2B5EF4-FFF2-40B4-BE49-F238E27FC236}">
                <a16:creationId xmlns:a16="http://schemas.microsoft.com/office/drawing/2014/main" id="{A4DD8218-8CE1-452E-99C6-9B43D19F7E67}"/>
              </a:ext>
            </a:extLst>
          </p:cNvPr>
          <p:cNvSpPr txBox="1">
            <a:spLocks noChangeArrowheads="1"/>
          </p:cNvSpPr>
          <p:nvPr/>
        </p:nvSpPr>
        <p:spPr bwMode="auto">
          <a:xfrm>
            <a:off x="2093246" y="3087721"/>
            <a:ext cx="6673068"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t>继承马克思对同时代主流经济学的批判任务</a:t>
            </a:r>
          </a:p>
        </p:txBody>
      </p:sp>
      <p:sp>
        <p:nvSpPr>
          <p:cNvPr id="10" name="文本框 2">
            <a:extLst>
              <a:ext uri="{FF2B5EF4-FFF2-40B4-BE49-F238E27FC236}">
                <a16:creationId xmlns:a16="http://schemas.microsoft.com/office/drawing/2014/main" id="{F3BDB699-7D4D-4BF7-9E00-D0E55FDBCBF0}"/>
              </a:ext>
            </a:extLst>
          </p:cNvPr>
          <p:cNvSpPr txBox="1">
            <a:spLocks noChangeArrowheads="1"/>
          </p:cNvSpPr>
          <p:nvPr/>
        </p:nvSpPr>
        <p:spPr bwMode="auto">
          <a:xfrm>
            <a:off x="1467080" y="3911649"/>
            <a:ext cx="6673068"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b="1" dirty="0">
                <a:solidFill>
                  <a:srgbClr val="002060"/>
                </a:solidFill>
              </a:rPr>
              <a:t>原则</a:t>
            </a:r>
          </a:p>
        </p:txBody>
      </p:sp>
      <p:sp>
        <p:nvSpPr>
          <p:cNvPr id="11" name="文本框 2">
            <a:extLst>
              <a:ext uri="{FF2B5EF4-FFF2-40B4-BE49-F238E27FC236}">
                <a16:creationId xmlns:a16="http://schemas.microsoft.com/office/drawing/2014/main" id="{6FD46DDD-CB54-4B67-97E4-8AD1253B0CE7}"/>
              </a:ext>
            </a:extLst>
          </p:cNvPr>
          <p:cNvSpPr txBox="1">
            <a:spLocks noChangeArrowheads="1"/>
          </p:cNvSpPr>
          <p:nvPr/>
        </p:nvSpPr>
        <p:spPr bwMode="auto">
          <a:xfrm>
            <a:off x="2590501" y="3911649"/>
            <a:ext cx="1713143"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价值中立</a:t>
            </a:r>
          </a:p>
        </p:txBody>
      </p:sp>
      <p:sp>
        <p:nvSpPr>
          <p:cNvPr id="13" name="文本框 2">
            <a:extLst>
              <a:ext uri="{FF2B5EF4-FFF2-40B4-BE49-F238E27FC236}">
                <a16:creationId xmlns:a16="http://schemas.microsoft.com/office/drawing/2014/main" id="{39324A60-4A6D-456F-BCF9-550E5C182629}"/>
              </a:ext>
            </a:extLst>
          </p:cNvPr>
          <p:cNvSpPr txBox="1">
            <a:spLocks noChangeArrowheads="1"/>
          </p:cNvSpPr>
          <p:nvPr/>
        </p:nvSpPr>
        <p:spPr bwMode="auto">
          <a:xfrm>
            <a:off x="2590501" y="5776241"/>
            <a:ext cx="6673068"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zh-CN" altLang="en-US" sz="2400" dirty="0">
                <a:solidFill>
                  <a:srgbClr val="002060"/>
                </a:solidFill>
              </a:rPr>
              <a:t>使回击停留在客观事实层面</a:t>
            </a:r>
          </a:p>
        </p:txBody>
      </p:sp>
      <p:sp>
        <p:nvSpPr>
          <p:cNvPr id="14" name="矩形 13">
            <a:extLst>
              <a:ext uri="{FF2B5EF4-FFF2-40B4-BE49-F238E27FC236}">
                <a16:creationId xmlns:a16="http://schemas.microsoft.com/office/drawing/2014/main" id="{04E37239-3E8B-48CD-BB53-C2F651A882C9}"/>
              </a:ext>
            </a:extLst>
          </p:cNvPr>
          <p:cNvSpPr/>
          <p:nvPr/>
        </p:nvSpPr>
        <p:spPr>
          <a:xfrm>
            <a:off x="2590501" y="4750406"/>
            <a:ext cx="7467899" cy="707886"/>
          </a:xfrm>
          <a:prstGeom prst="rect">
            <a:avLst/>
          </a:prstGeom>
        </p:spPr>
        <p:txBody>
          <a:bodyPr wrap="square">
            <a:spAutoFit/>
          </a:bodyPr>
          <a:lstStyle/>
          <a:p>
            <a:r>
              <a:rPr lang="zh-CN" altLang="en-US" sz="2000" dirty="0">
                <a:latin typeface="楷体" panose="02010609060101010101" pitchFamily="49" charset="-122"/>
                <a:ea typeface="楷体" panose="02010609060101010101" pitchFamily="49" charset="-122"/>
              </a:rPr>
              <a:t>确立了研究对象之后</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必须放弃任何主观的价值观念</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严格以客观、中立的态度进行观察和分析</a:t>
            </a:r>
            <a:r>
              <a:rPr lang="en-US" altLang="zh-CN" sz="2000" dirty="0">
                <a:latin typeface="楷体" panose="02010609060101010101" pitchFamily="49" charset="-122"/>
                <a:ea typeface="楷体" panose="02010609060101010101" pitchFamily="49" charset="-122"/>
              </a:rPr>
              <a:t>,</a:t>
            </a:r>
            <a:r>
              <a:rPr lang="zh-CN" altLang="en-US" sz="2000" dirty="0">
                <a:latin typeface="楷体" panose="02010609060101010101" pitchFamily="49" charset="-122"/>
                <a:ea typeface="楷体" panose="02010609060101010101" pitchFamily="49" charset="-122"/>
              </a:rPr>
              <a:t>从而保证研究的客观性和科学性。</a:t>
            </a:r>
          </a:p>
        </p:txBody>
      </p:sp>
      <p:sp>
        <p:nvSpPr>
          <p:cNvPr id="15" name="文本框 2">
            <a:extLst>
              <a:ext uri="{FF2B5EF4-FFF2-40B4-BE49-F238E27FC236}">
                <a16:creationId xmlns:a16="http://schemas.microsoft.com/office/drawing/2014/main" id="{A0BBCF1A-58E9-4C95-919E-0B923704AB70}"/>
              </a:ext>
            </a:extLst>
          </p:cNvPr>
          <p:cNvSpPr txBox="1">
            <a:spLocks noChangeArrowheads="1"/>
          </p:cNvSpPr>
          <p:nvPr/>
        </p:nvSpPr>
        <p:spPr bwMode="auto">
          <a:xfrm>
            <a:off x="3947042" y="3897341"/>
            <a:ext cx="4063897" cy="497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algn="just">
              <a:lnSpc>
                <a:spcPct val="120000"/>
              </a:lnSpc>
              <a:spcBef>
                <a:spcPts val="1400"/>
              </a:spcBef>
            </a:pPr>
            <a:r>
              <a:rPr lang="en-US" altLang="zh-CN" sz="2400" dirty="0">
                <a:solidFill>
                  <a:srgbClr val="002060"/>
                </a:solidFill>
              </a:rPr>
              <a:t>——</a:t>
            </a:r>
            <a:r>
              <a:rPr lang="zh-CN" altLang="en-US" sz="2400" dirty="0">
                <a:solidFill>
                  <a:srgbClr val="002060"/>
                </a:solidFill>
              </a:rPr>
              <a:t>马克思韦伯</a:t>
            </a:r>
          </a:p>
        </p:txBody>
      </p:sp>
    </p:spTree>
    <p:extLst>
      <p:ext uri="{BB962C8B-B14F-4D97-AF65-F5344CB8AC3E}">
        <p14:creationId xmlns:p14="http://schemas.microsoft.com/office/powerpoint/2010/main" val="2693000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fade">
                                      <p:cBhvr>
                                        <p:cTn id="44" dur="500"/>
                                        <p:tgtEl>
                                          <p:spTgt spid="15"/>
                                        </p:tgtEl>
                                      </p:cBhvr>
                                    </p:animEffec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p:bldP spid="8" grpId="0"/>
      <p:bldP spid="9" grpId="0"/>
      <p:bldP spid="10" grpId="0"/>
      <p:bldP spid="11" grpId="0"/>
      <p:bldP spid="13" grpId="0"/>
      <p:bldP spid="14"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05FC874-BBBC-40FD-B965-A51A5C3FF36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77232" y="1646389"/>
            <a:ext cx="2680193" cy="3397428"/>
          </a:xfrm>
          <a:prstGeom prst="rect">
            <a:avLst/>
          </a:prstGeom>
          <a:noFill/>
          <a:extLst>
            <a:ext uri="{909E8E84-426E-40DD-AFC4-6F175D3DCCD1}">
              <a14:hiddenFill xmlns:a14="http://schemas.microsoft.com/office/drawing/2010/main">
                <a:solidFill>
                  <a:srgbClr val="FFFFFF"/>
                </a:solidFill>
              </a14:hiddenFill>
            </a:ext>
          </a:extLst>
        </p:spPr>
      </p:pic>
      <p:sp>
        <p:nvSpPr>
          <p:cNvPr id="5" name="PA_文本框 42">
            <a:extLst>
              <a:ext uri="{FF2B5EF4-FFF2-40B4-BE49-F238E27FC236}">
                <a16:creationId xmlns:a16="http://schemas.microsoft.com/office/drawing/2014/main" id="{8E91CE33-42BF-490A-98A9-110F0BC5105F}"/>
              </a:ext>
            </a:extLst>
          </p:cNvPr>
          <p:cNvSpPr txBox="1"/>
          <p:nvPr>
            <p:custDataLst>
              <p:tags r:id="rId1"/>
            </p:custDataLst>
          </p:nvPr>
        </p:nvSpPr>
        <p:spPr>
          <a:xfrm>
            <a:off x="3952928" y="2551837"/>
            <a:ext cx="7251226" cy="1754326"/>
          </a:xfrm>
          <a:prstGeom prst="rect">
            <a:avLst/>
          </a:prstGeom>
          <a:noFill/>
        </p:spPr>
        <p:txBody>
          <a:bodyPr wrap="square" lIns="0" rIns="0" rtlCol="0">
            <a:spAutoFit/>
          </a:bodyPr>
          <a:lstStyle/>
          <a:p>
            <a:pPr algn="ctr"/>
            <a:r>
              <a:rPr lang="zh-CN" altLang="en-US" sz="4000" b="1" dirty="0">
                <a:ln w="6350">
                  <a:noFill/>
                </a:ln>
                <a:solidFill>
                  <a:srgbClr val="002060"/>
                </a:solidFill>
                <a:latin typeface="微软雅黑" panose="020B0503020204020204" pitchFamily="34" charset="-122"/>
                <a:ea typeface="微软雅黑" panose="020B0503020204020204" pitchFamily="34" charset="-122"/>
              </a:rPr>
              <a:t>欢迎开启</a:t>
            </a:r>
            <a:r>
              <a:rPr lang="en-US" altLang="zh-CN" sz="4000" b="1" dirty="0">
                <a:ln w="6350">
                  <a:noFill/>
                </a:ln>
                <a:solidFill>
                  <a:srgbClr val="002060"/>
                </a:solidFill>
                <a:latin typeface="微软雅黑" panose="020B0503020204020204" pitchFamily="34" charset="-122"/>
                <a:ea typeface="微软雅黑" panose="020B0503020204020204" pitchFamily="34" charset="-122"/>
              </a:rPr>
              <a:t>CEC2000</a:t>
            </a:r>
          </a:p>
          <a:p>
            <a:pPr algn="ctr"/>
            <a:endParaRPr lang="en-US" altLang="zh-CN" sz="2000" b="1" dirty="0">
              <a:ln w="6350">
                <a:noFill/>
              </a:ln>
              <a:solidFill>
                <a:srgbClr val="002060"/>
              </a:solidFill>
              <a:latin typeface="微软雅黑" panose="020B0503020204020204" pitchFamily="34" charset="-122"/>
              <a:ea typeface="微软雅黑" panose="020B0503020204020204" pitchFamily="34" charset="-122"/>
            </a:endParaRPr>
          </a:p>
          <a:p>
            <a:pPr algn="ctr"/>
            <a:r>
              <a:rPr lang="en-US" altLang="zh-CN" sz="4800" b="1" dirty="0">
                <a:ln w="6350">
                  <a:noFill/>
                </a:ln>
                <a:solidFill>
                  <a:srgbClr val="002060"/>
                </a:solidFill>
                <a:latin typeface="微软雅黑" panose="020B0503020204020204" pitchFamily="34" charset="-122"/>
                <a:ea typeface="微软雅黑" panose="020B0503020204020204" pitchFamily="34" charset="-122"/>
              </a:rPr>
              <a:t>《</a:t>
            </a:r>
            <a:r>
              <a:rPr lang="zh-CN" altLang="en-US" sz="4800" b="1" dirty="0">
                <a:ln w="6350">
                  <a:noFill/>
                </a:ln>
                <a:solidFill>
                  <a:srgbClr val="002060"/>
                </a:solidFill>
                <a:latin typeface="微软雅黑" panose="020B0503020204020204" pitchFamily="34" charset="-122"/>
                <a:ea typeface="微软雅黑" panose="020B0503020204020204" pitchFamily="34" charset="-122"/>
              </a:rPr>
              <a:t>马克思主义基本原理</a:t>
            </a:r>
            <a:r>
              <a:rPr lang="en-US" altLang="zh-CN" sz="4800" b="1" dirty="0">
                <a:ln w="6350">
                  <a:noFill/>
                </a:ln>
                <a:solidFill>
                  <a:srgbClr val="002060"/>
                </a:solidFill>
                <a:latin typeface="微软雅黑" panose="020B0503020204020204" pitchFamily="34" charset="-122"/>
                <a:ea typeface="微软雅黑" panose="020B0503020204020204" pitchFamily="34" charset="-122"/>
              </a:rPr>
              <a:t>》</a:t>
            </a:r>
            <a:endParaRPr lang="zh-CN" altLang="en-US" sz="4800" b="1" dirty="0">
              <a:ln w="6350">
                <a:noFill/>
              </a:ln>
              <a:solidFill>
                <a:srgbClr val="00206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58839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EC16BB37-903A-488D-9B7B-8C824A048169}"/>
              </a:ext>
            </a:extLst>
          </p:cNvPr>
          <p:cNvSpPr/>
          <p:nvPr/>
        </p:nvSpPr>
        <p:spPr>
          <a:xfrm>
            <a:off x="1524000" y="0"/>
            <a:ext cx="9144000"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latin typeface="+mn-ea"/>
            </a:endParaRPr>
          </a:p>
        </p:txBody>
      </p:sp>
      <p:pic>
        <p:nvPicPr>
          <p:cNvPr id="25603" name="图片 10">
            <a:extLst>
              <a:ext uri="{FF2B5EF4-FFF2-40B4-BE49-F238E27FC236}">
                <a16:creationId xmlns:a16="http://schemas.microsoft.com/office/drawing/2014/main" id="{5EB4D32B-35F6-4E4D-9E1C-13B4387C4DC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523999" y="0"/>
            <a:ext cx="9140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1">
            <a:extLst>
              <a:ext uri="{FF2B5EF4-FFF2-40B4-BE49-F238E27FC236}">
                <a16:creationId xmlns:a16="http://schemas.microsoft.com/office/drawing/2014/main" id="{D40465F1-9118-43CE-BFF5-693AECB91087}"/>
              </a:ext>
            </a:extLst>
          </p:cNvPr>
          <p:cNvSpPr>
            <a:spLocks noChangeArrowheads="1"/>
          </p:cNvSpPr>
          <p:nvPr/>
        </p:nvSpPr>
        <p:spPr bwMode="auto">
          <a:xfrm>
            <a:off x="1520823" y="2368000"/>
            <a:ext cx="8521285" cy="892552"/>
          </a:xfrm>
          <a:prstGeom prst="rect">
            <a:avLst/>
          </a:prstGeom>
          <a:noFill/>
          <a:ln>
            <a:noFill/>
          </a:ln>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Arial" panose="020B0604020202020204" pitchFamily="34" charset="0"/>
                <a:ea typeface="微软雅黑" panose="020B0503020204020204"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Arial" panose="020B0604020202020204" pitchFamily="34" charset="0"/>
                <a:ea typeface="微软雅黑" panose="020B0503020204020204"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Arial" panose="020B0604020202020204" pitchFamily="34" charset="0"/>
                <a:ea typeface="微软雅黑" panose="020B0503020204020204"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5pPr>
            <a:lvl6pPr marL="25146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6pPr>
            <a:lvl7pPr marL="29718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7pPr>
            <a:lvl8pPr marL="34290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8pPr>
            <a:lvl9pPr marL="3886200" indent="-228600" defTabSz="457200" fontAlgn="base">
              <a:lnSpc>
                <a:spcPct val="90000"/>
              </a:lnSpc>
              <a:spcBef>
                <a:spcPts val="500"/>
              </a:spcBef>
              <a:spcAft>
                <a:spcPct val="0"/>
              </a:spcAft>
              <a:buFont typeface="Arial" panose="020B0604020202020204" pitchFamily="34" charset="0"/>
              <a:buChar char="•"/>
              <a:defRPr>
                <a:solidFill>
                  <a:schemeClr val="tx1"/>
                </a:solidFill>
                <a:latin typeface="Arial" panose="020B0604020202020204" pitchFamily="34" charset="0"/>
                <a:ea typeface="微软雅黑" panose="020B0503020204020204" pitchFamily="34" charset="-122"/>
              </a:defRPr>
            </a:lvl9pPr>
          </a:lstStyle>
          <a:p>
            <a:pPr algn="ctr">
              <a:lnSpc>
                <a:spcPct val="100000"/>
              </a:lnSpc>
              <a:spcBef>
                <a:spcPct val="0"/>
              </a:spcBef>
              <a:buNone/>
              <a:defRPr/>
            </a:pPr>
            <a:r>
              <a:rPr lang="zh-CN" altLang="en-US" sz="5200" b="1" dirty="0">
                <a:solidFill>
                  <a:srgbClr val="002060"/>
                </a:solidFill>
                <a:latin typeface="+mn-ea"/>
                <a:ea typeface="+mn-ea"/>
                <a:sym typeface="Arial" panose="020B0604020202020204" pitchFamily="34" charset="0"/>
              </a:rPr>
              <a:t>导论</a:t>
            </a:r>
          </a:p>
        </p:txBody>
      </p:sp>
    </p:spTree>
    <p:extLst>
      <p:ext uri="{BB962C8B-B14F-4D97-AF65-F5344CB8AC3E}">
        <p14:creationId xmlns:p14="http://schemas.microsoft.com/office/powerpoint/2010/main" val="1905019661"/>
      </p:ext>
    </p:extLst>
  </p:cSld>
  <p:clrMapOvr>
    <a:masterClrMapping/>
  </p:clrMapOvr>
  <p:transition>
    <p:circl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60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35" presetClass="path" presetSubtype="0" accel="50000" decel="50000" fill="hold" grpId="1" nodeType="withEffect">
                                  <p:stCondLst>
                                    <p:cond delay="600"/>
                                  </p:stCondLst>
                                  <p:childTnLst>
                                    <p:animMotion origin="layout" path="M 1.25E-6 3.33333E-6 L 0.31575 3.33333E-6 " pathEditMode="relative" rAng="0" ptsTypes="AA">
                                      <p:cBhvr>
                                        <p:cTn id="11" dur="1000" spd="-100000" fill="hold"/>
                                        <p:tgtEl>
                                          <p:spTgt spid="12"/>
                                        </p:tgtEl>
                                        <p:attrNameLst>
                                          <p:attrName>ppt_x,ppt_y</p:attrName>
                                        </p:attrNameLst>
                                      </p:cBhvr>
                                      <p:rCtr x="1578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tags/tag1.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11027</TotalTime>
  <Words>1629</Words>
  <Application>Microsoft Office PowerPoint</Application>
  <PresentationFormat>宽屏</PresentationFormat>
  <Paragraphs>225</Paragraphs>
  <Slides>24</Slides>
  <Notes>1</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24</vt:i4>
      </vt:variant>
    </vt:vector>
  </HeadingPairs>
  <TitlesOfParts>
    <vt:vector size="34" baseType="lpstr">
      <vt:lpstr>等线</vt:lpstr>
      <vt:lpstr>等线 Light</vt:lpstr>
      <vt:lpstr>楷体</vt:lpstr>
      <vt:lpstr>微软雅黑</vt:lpstr>
      <vt:lpstr>幼圆</vt:lpstr>
      <vt:lpstr>Arial</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ZJF</dc:creator>
  <cp:lastModifiedBy>ZJF</cp:lastModifiedBy>
  <cp:revision>220</cp:revision>
  <dcterms:created xsi:type="dcterms:W3CDTF">2022-04-23T03:11:58Z</dcterms:created>
  <dcterms:modified xsi:type="dcterms:W3CDTF">2024-01-21T14:09:20Z</dcterms:modified>
</cp:coreProperties>
</file>

<file path=docProps/thumbnail.jpeg>
</file>